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1" r:id="rId2"/>
    <p:sldId id="262" r:id="rId3"/>
    <p:sldId id="256" r:id="rId4"/>
    <p:sldId id="259" r:id="rId5"/>
    <p:sldId id="266" r:id="rId6"/>
    <p:sldId id="267" r:id="rId7"/>
    <p:sldId id="264" r:id="rId8"/>
    <p:sldId id="265" r:id="rId9"/>
  </p:sldIdLst>
  <p:sldSz cx="6858000" cy="9144000" type="screen4x3"/>
  <p:notesSz cx="7086600" cy="93726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8200"/>
    <a:srgbClr val="029027"/>
    <a:srgbClr val="0C6A1C"/>
    <a:srgbClr val="008000"/>
    <a:srgbClr val="018517"/>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8015" autoAdjust="0"/>
    <p:restoredTop sz="94660"/>
  </p:normalViewPr>
  <p:slideViewPr>
    <p:cSldViewPr>
      <p:cViewPr>
        <p:scale>
          <a:sx n="100" d="100"/>
          <a:sy n="100" d="100"/>
        </p:scale>
        <p:origin x="-1098" y="930"/>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1813" cy="469900"/>
          </a:xfrm>
          <a:prstGeom prst="rect">
            <a:avLst/>
          </a:prstGeom>
        </p:spPr>
        <p:txBody>
          <a:bodyPr vert="horz" lIns="94064" tIns="47032" rIns="94064" bIns="47032"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4013200" y="0"/>
            <a:ext cx="3071813" cy="469900"/>
          </a:xfrm>
          <a:prstGeom prst="rect">
            <a:avLst/>
          </a:prstGeom>
        </p:spPr>
        <p:txBody>
          <a:bodyPr vert="horz" lIns="94064" tIns="47032" rIns="94064" bIns="47032" rtlCol="0"/>
          <a:lstStyle>
            <a:lvl1pPr algn="r" fontAlgn="auto">
              <a:spcBef>
                <a:spcPts val="0"/>
              </a:spcBef>
              <a:spcAft>
                <a:spcPts val="0"/>
              </a:spcAft>
              <a:defRPr sz="1200">
                <a:latin typeface="+mn-lt"/>
                <a:cs typeface="+mn-cs"/>
              </a:defRPr>
            </a:lvl1pPr>
          </a:lstStyle>
          <a:p>
            <a:pPr>
              <a:defRPr/>
            </a:pPr>
            <a:fld id="{B2E25F5F-09CB-403F-8F66-1EAA386ACE7E}" type="datetimeFigureOut">
              <a:rPr lang="en-US"/>
              <a:pPr>
                <a:defRPr/>
              </a:pPr>
              <a:t>6/20/2014</a:t>
            </a:fld>
            <a:endParaRPr lang="en-US"/>
          </a:p>
        </p:txBody>
      </p:sp>
      <p:sp>
        <p:nvSpPr>
          <p:cNvPr id="4" name="Slide Image Placeholder 3"/>
          <p:cNvSpPr>
            <a:spLocks noGrp="1" noRot="1" noChangeAspect="1"/>
          </p:cNvSpPr>
          <p:nvPr>
            <p:ph type="sldImg" idx="2"/>
          </p:nvPr>
        </p:nvSpPr>
        <p:spPr>
          <a:xfrm>
            <a:off x="2225675" y="701675"/>
            <a:ext cx="2635250" cy="3514725"/>
          </a:xfrm>
          <a:prstGeom prst="rect">
            <a:avLst/>
          </a:prstGeom>
          <a:noFill/>
          <a:ln w="12700">
            <a:solidFill>
              <a:prstClr val="black"/>
            </a:solidFill>
          </a:ln>
        </p:spPr>
        <p:txBody>
          <a:bodyPr vert="horz" lIns="94064" tIns="47032" rIns="94064" bIns="47032" rtlCol="0" anchor="ctr"/>
          <a:lstStyle/>
          <a:p>
            <a:pPr lvl="0"/>
            <a:endParaRPr lang="en-US" noProof="0" smtClean="0"/>
          </a:p>
        </p:txBody>
      </p:sp>
      <p:sp>
        <p:nvSpPr>
          <p:cNvPr id="5" name="Notes Placeholder 4"/>
          <p:cNvSpPr>
            <a:spLocks noGrp="1"/>
          </p:cNvSpPr>
          <p:nvPr>
            <p:ph type="body" sz="quarter" idx="3"/>
          </p:nvPr>
        </p:nvSpPr>
        <p:spPr>
          <a:xfrm>
            <a:off x="709613" y="4451350"/>
            <a:ext cx="5667375" cy="4219575"/>
          </a:xfrm>
          <a:prstGeom prst="rect">
            <a:avLst/>
          </a:prstGeom>
        </p:spPr>
        <p:txBody>
          <a:bodyPr vert="horz" lIns="94064" tIns="47032" rIns="94064" bIns="4703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901113"/>
            <a:ext cx="3071813" cy="469900"/>
          </a:xfrm>
          <a:prstGeom prst="rect">
            <a:avLst/>
          </a:prstGeom>
        </p:spPr>
        <p:txBody>
          <a:bodyPr vert="horz" lIns="94064" tIns="47032" rIns="94064" bIns="47032"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013200" y="8901113"/>
            <a:ext cx="3071813" cy="469900"/>
          </a:xfrm>
          <a:prstGeom prst="rect">
            <a:avLst/>
          </a:prstGeom>
        </p:spPr>
        <p:txBody>
          <a:bodyPr vert="horz" lIns="94064" tIns="47032" rIns="94064" bIns="47032" rtlCol="0" anchor="b"/>
          <a:lstStyle>
            <a:lvl1pPr algn="r" fontAlgn="auto">
              <a:spcBef>
                <a:spcPts val="0"/>
              </a:spcBef>
              <a:spcAft>
                <a:spcPts val="0"/>
              </a:spcAft>
              <a:defRPr sz="1200">
                <a:latin typeface="+mn-lt"/>
                <a:cs typeface="+mn-cs"/>
              </a:defRPr>
            </a:lvl1pPr>
          </a:lstStyle>
          <a:p>
            <a:pPr>
              <a:defRPr/>
            </a:pPr>
            <a:fld id="{6F6262E0-8094-4584-8758-B25C50E23AC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2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40C531-F791-4BA9-9E0A-790C092CB424}" type="slidenum">
              <a:rPr lang="en-US" smtClean="0"/>
              <a:pPr fontAlgn="base">
                <a:spcBef>
                  <a:spcPct val="0"/>
                </a:spcBef>
                <a:spcAft>
                  <a:spcPct val="0"/>
                </a:spcAft>
                <a:defRPr/>
              </a:pPr>
              <a:t>3</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7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A90250E-6318-4D70-A3C6-A51AA15A2A88}" type="datetimeFigureOut">
              <a:rPr lang="en-US"/>
              <a:pPr>
                <a:defRPr/>
              </a:pPr>
              <a:t>6/20/2014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F583036-DE92-4E7D-824B-FC829407316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44DA5AC-F033-45F5-89FB-F0970DE11CE1}" type="datetimeFigureOut">
              <a:rPr lang="en-US"/>
              <a:pPr>
                <a:defRPr/>
              </a:pPr>
              <a:t>6/20/2014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60D97B6-7B29-4EAB-BD91-309DDF351FB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96"/>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96"/>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EFA6F9-A996-40EE-9136-9BA72F29051E}" type="datetimeFigureOut">
              <a:rPr lang="en-US"/>
              <a:pPr>
                <a:defRPr/>
              </a:pPr>
              <a:t>6/20/2014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7BCBB4-33CA-4E35-9278-31E2C2F20E1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F06EED0-AA0B-4A54-A777-C2DCC74B319A}" type="datetimeFigureOut">
              <a:rPr lang="en-US"/>
              <a:pPr>
                <a:defRPr/>
              </a:pPr>
              <a:t>6/20/2014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AC5071-D380-432E-A59A-503D1FA227C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29"/>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A8247F9-FF49-454B-BD1C-57571CA80C8E}" type="datetimeFigureOut">
              <a:rPr lang="en-US"/>
              <a:pPr>
                <a:defRPr/>
              </a:pPr>
              <a:t>6/20/2014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ADAEC6-39E1-4B1D-B925-07F7D6F8383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12"/>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12"/>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7433A7E-0460-4470-B0B6-329CFB22BCCB}" type="datetimeFigureOut">
              <a:rPr lang="en-US"/>
              <a:pPr>
                <a:defRPr/>
              </a:pPr>
              <a:t>6/20/2014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8AEA955-52F6-49E7-9EFF-258DEE33DF6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2"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2"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77"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77"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619E46B-C905-460F-B531-E04CE231BDFF}" type="datetimeFigureOut">
              <a:rPr lang="en-US"/>
              <a:pPr>
                <a:defRPr/>
              </a:pPr>
              <a:t>6/20/2014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10CF475-FAC0-489B-A8BB-D030B2B779D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CC5A329-3285-4A01-8981-FBBCC7A75E2D}" type="datetimeFigureOut">
              <a:rPr lang="en-US"/>
              <a:pPr>
                <a:defRPr/>
              </a:pPr>
              <a:t>6/20/2014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59A3AA9-E449-4E6F-B397-F01C51D952A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ACB46B5-3360-4B20-860F-5C6603B2FDC9}" type="datetimeFigureOut">
              <a:rPr lang="en-US"/>
              <a:pPr>
                <a:defRPr/>
              </a:pPr>
              <a:t>6/20/2014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B65EBAD-FD92-4390-A628-B3AC3EC6E31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8"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95" y="364078"/>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8" y="1913478"/>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6E3922B-28B7-42CA-8F68-7733E6739C60}" type="datetimeFigureOut">
              <a:rPr lang="en-US"/>
              <a:pPr>
                <a:defRPr/>
              </a:pPr>
              <a:t>6/20/2014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DD87869-485F-4CAF-871A-9EDFB48951D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483C3F6-AB17-4F0B-93C8-E68ADE389464}" type="datetimeFigureOut">
              <a:rPr lang="en-US"/>
              <a:pPr>
                <a:defRPr/>
              </a:pPr>
              <a:t>6/20/2014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5E078B6-1BFB-495B-A3C7-DEB9D378A3A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42900" y="366713"/>
            <a:ext cx="61722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42900" y="2133600"/>
            <a:ext cx="6172200" cy="6034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73F129F-775C-4649-B80B-AD8EAF82D9ED}" type="datetimeFigureOut">
              <a:rPr lang="en-US"/>
              <a:pPr>
                <a:defRPr/>
              </a:pPr>
              <a:t>6/20/2014</a:t>
            </a:fld>
            <a:endParaRPr lang="en-US"/>
          </a:p>
        </p:txBody>
      </p:sp>
      <p:sp>
        <p:nvSpPr>
          <p:cNvPr id="5" name="Footer Placeholder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25ECBD8-50A3-450F-A1A8-315FC7CC10F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hyperlink" Target="https://secure.getmeregistered.com/get_information.php?event_id=10841" TargetMode="External"/><Relationship Id="rId1" Type="http://schemas.openxmlformats.org/officeDocument/2006/relationships/slideLayout" Target="../slideLayouts/slideLayout1.xml"/><Relationship Id="rId5" Type="http://schemas.openxmlformats.org/officeDocument/2006/relationships/slide" Target="slide7.xml"/><Relationship Id="rId4" Type="http://schemas.openxmlformats.org/officeDocument/2006/relationships/hyperlink" Target="mailto:saveagorilla@yahoo.co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gorillaevents.com/gorillatrek"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www.saveagorilla.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2"/>
          <p:cNvSpPr txBox="1">
            <a:spLocks noChangeArrowheads="1"/>
          </p:cNvSpPr>
          <p:nvPr/>
        </p:nvSpPr>
        <p:spPr bwMode="auto">
          <a:xfrm>
            <a:off x="381000" y="4048125"/>
            <a:ext cx="6248400" cy="2124075"/>
          </a:xfrm>
          <a:prstGeom prst="rect">
            <a:avLst/>
          </a:prstGeom>
          <a:noFill/>
          <a:ln w="9525">
            <a:noFill/>
            <a:miter lim="800000"/>
            <a:headEnd/>
            <a:tailEnd/>
          </a:ln>
        </p:spPr>
        <p:txBody>
          <a:bodyPr>
            <a:spAutoFit/>
          </a:bodyPr>
          <a:lstStyle/>
          <a:p>
            <a:pPr algn="ctr"/>
            <a:r>
              <a:rPr lang="en-US" sz="6600" dirty="0"/>
              <a:t>Fundraising</a:t>
            </a:r>
          </a:p>
          <a:p>
            <a:pPr algn="ctr"/>
            <a:r>
              <a:rPr lang="en-US" sz="6600" dirty="0"/>
              <a:t>Toolkit</a:t>
            </a:r>
          </a:p>
        </p:txBody>
      </p:sp>
      <p:pic>
        <p:nvPicPr>
          <p:cNvPr id="2051" name="Picture 3" descr="BigEyes(small).jpg"/>
          <p:cNvPicPr>
            <a:picLocks noChangeAspect="1"/>
          </p:cNvPicPr>
          <p:nvPr/>
        </p:nvPicPr>
        <p:blipFill>
          <a:blip r:embed="rId2" cstate="print"/>
          <a:srcRect/>
          <a:stretch>
            <a:fillRect/>
          </a:stretch>
        </p:blipFill>
        <p:spPr bwMode="auto">
          <a:xfrm>
            <a:off x="1905000" y="6477000"/>
            <a:ext cx="3048000" cy="2079625"/>
          </a:xfrm>
          <a:prstGeom prst="rect">
            <a:avLst/>
          </a:prstGeom>
          <a:noFill/>
          <a:ln w="9525">
            <a:noFill/>
            <a:miter lim="800000"/>
            <a:headEnd/>
            <a:tailEnd/>
          </a:ln>
        </p:spPr>
      </p:pic>
      <p:pic>
        <p:nvPicPr>
          <p:cNvPr id="2052" name="Picture 2"/>
          <p:cNvPicPr>
            <a:picLocks noChangeAspect="1" noChangeArrowheads="1"/>
          </p:cNvPicPr>
          <p:nvPr/>
        </p:nvPicPr>
        <p:blipFill>
          <a:blip r:embed="rId3" cstate="print"/>
          <a:srcRect/>
          <a:stretch>
            <a:fillRect/>
          </a:stretch>
        </p:blipFill>
        <p:spPr bwMode="auto">
          <a:xfrm>
            <a:off x="5241925" y="7027863"/>
            <a:ext cx="1463675" cy="1887537"/>
          </a:xfrm>
          <a:prstGeom prst="rect">
            <a:avLst/>
          </a:prstGeom>
          <a:noFill/>
          <a:ln w="9525">
            <a:noFill/>
            <a:miter lim="800000"/>
            <a:headEnd/>
            <a:tailEnd/>
          </a:ln>
        </p:spPr>
      </p:pic>
      <p:pic>
        <p:nvPicPr>
          <p:cNvPr id="2053" name="Picture 3"/>
          <p:cNvPicPr>
            <a:picLocks noChangeAspect="1" noChangeArrowheads="1"/>
          </p:cNvPicPr>
          <p:nvPr/>
        </p:nvPicPr>
        <p:blipFill>
          <a:blip r:embed="rId4" cstate="print"/>
          <a:srcRect b="16887"/>
          <a:stretch>
            <a:fillRect/>
          </a:stretch>
        </p:blipFill>
        <p:spPr bwMode="auto">
          <a:xfrm>
            <a:off x="228600" y="7010400"/>
            <a:ext cx="1447800" cy="1905000"/>
          </a:xfrm>
          <a:prstGeom prst="rect">
            <a:avLst/>
          </a:prstGeom>
          <a:noFill/>
          <a:ln w="9525">
            <a:noFill/>
            <a:miter lim="800000"/>
            <a:headEnd/>
            <a:tailEnd/>
          </a:ln>
        </p:spPr>
      </p:pic>
      <p:pic>
        <p:nvPicPr>
          <p:cNvPr id="9218" name="Picture 2" descr="http://www.gorillaevents.com/images/GorillaTrek-RoundLogo-19.png"/>
          <p:cNvPicPr>
            <a:picLocks noChangeAspect="1" noChangeArrowheads="1"/>
          </p:cNvPicPr>
          <p:nvPr/>
        </p:nvPicPr>
        <p:blipFill>
          <a:blip r:embed="rId5" cstate="print"/>
          <a:srcRect/>
          <a:stretch>
            <a:fillRect/>
          </a:stretch>
        </p:blipFill>
        <p:spPr bwMode="auto">
          <a:xfrm>
            <a:off x="2438400" y="2133600"/>
            <a:ext cx="1981200" cy="1603285"/>
          </a:xfrm>
          <a:prstGeom prst="rect">
            <a:avLst/>
          </a:prstGeom>
          <a:noFill/>
        </p:spPr>
      </p:pic>
      <p:pic>
        <p:nvPicPr>
          <p:cNvPr id="12" name="Picture 11" descr="courtyard-overview.jpg"/>
          <p:cNvPicPr>
            <a:picLocks noChangeAspect="1"/>
          </p:cNvPicPr>
          <p:nvPr/>
        </p:nvPicPr>
        <p:blipFill>
          <a:blip r:embed="rId6" cstate="print"/>
          <a:stretch>
            <a:fillRect/>
          </a:stretch>
        </p:blipFill>
        <p:spPr>
          <a:xfrm>
            <a:off x="1371600" y="304800"/>
            <a:ext cx="1981200" cy="1320800"/>
          </a:xfrm>
          <a:prstGeom prst="rect">
            <a:avLst/>
          </a:prstGeom>
        </p:spPr>
      </p:pic>
      <p:pic>
        <p:nvPicPr>
          <p:cNvPr id="15" name="Picture 14" descr="20140409_142610.jpg"/>
          <p:cNvPicPr>
            <a:picLocks noChangeAspect="1"/>
          </p:cNvPicPr>
          <p:nvPr/>
        </p:nvPicPr>
        <p:blipFill>
          <a:blip r:embed="rId7" cstate="print"/>
          <a:srcRect l="14882"/>
          <a:stretch>
            <a:fillRect/>
          </a:stretch>
        </p:blipFill>
        <p:spPr>
          <a:xfrm>
            <a:off x="4648200" y="1981200"/>
            <a:ext cx="1981200" cy="1309255"/>
          </a:xfrm>
          <a:prstGeom prst="rect">
            <a:avLst/>
          </a:prstGeom>
        </p:spPr>
      </p:pic>
      <p:pic>
        <p:nvPicPr>
          <p:cNvPr id="16" name="Picture 15" descr="WE7.jpg"/>
          <p:cNvPicPr>
            <a:picLocks noChangeAspect="1"/>
          </p:cNvPicPr>
          <p:nvPr/>
        </p:nvPicPr>
        <p:blipFill>
          <a:blip r:embed="rId8" cstate="print"/>
          <a:srcRect l="16129"/>
          <a:stretch>
            <a:fillRect/>
          </a:stretch>
        </p:blipFill>
        <p:spPr>
          <a:xfrm>
            <a:off x="3657600" y="304800"/>
            <a:ext cx="1981200" cy="1331632"/>
          </a:xfrm>
          <a:prstGeom prst="rect">
            <a:avLst/>
          </a:prstGeom>
        </p:spPr>
      </p:pic>
      <p:pic>
        <p:nvPicPr>
          <p:cNvPr id="19" name="Picture 18" descr="WE9.jpg"/>
          <p:cNvPicPr>
            <a:picLocks noChangeAspect="1"/>
          </p:cNvPicPr>
          <p:nvPr/>
        </p:nvPicPr>
        <p:blipFill>
          <a:blip r:embed="rId9" cstate="print"/>
          <a:srcRect l="7151" r="6632"/>
          <a:stretch>
            <a:fillRect/>
          </a:stretch>
        </p:blipFill>
        <p:spPr>
          <a:xfrm>
            <a:off x="228600" y="1981200"/>
            <a:ext cx="1981200" cy="12954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228600"/>
            <a:ext cx="4800600" cy="523220"/>
          </a:xfrm>
          <a:prstGeom prst="rect">
            <a:avLst/>
          </a:prstGeom>
          <a:solidFill>
            <a:srgbClr val="029027"/>
          </a:solidFill>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en-US" sz="2800" dirty="0"/>
              <a:t>Fundraising Instructions</a:t>
            </a:r>
          </a:p>
        </p:txBody>
      </p:sp>
      <p:sp>
        <p:nvSpPr>
          <p:cNvPr id="6" name="Subtitle 5"/>
          <p:cNvSpPr>
            <a:spLocks noGrp="1"/>
          </p:cNvSpPr>
          <p:nvPr>
            <p:ph type="subTitle" idx="1"/>
          </p:nvPr>
        </p:nvSpPr>
        <p:spPr>
          <a:xfrm>
            <a:off x="381000" y="1066800"/>
            <a:ext cx="6172200" cy="4114800"/>
          </a:xfrm>
        </p:spPr>
        <p:txBody>
          <a:bodyPr/>
          <a:lstStyle/>
          <a:p>
            <a:pPr algn="l" fontAlgn="auto">
              <a:spcBef>
                <a:spcPts val="0"/>
              </a:spcBef>
              <a:spcAft>
                <a:spcPts val="0"/>
              </a:spcAft>
              <a:defRPr/>
            </a:pPr>
            <a:r>
              <a:rPr lang="en-US" sz="1200" u="sng" dirty="0" smtClean="0">
                <a:solidFill>
                  <a:schemeClr val="tx1"/>
                </a:solidFill>
              </a:rPr>
              <a:t>Online donations</a:t>
            </a:r>
            <a:r>
              <a:rPr lang="en-US" sz="1200" dirty="0" smtClean="0">
                <a:solidFill>
                  <a:schemeClr val="tx1"/>
                </a:solidFill>
              </a:rPr>
              <a:t>:</a:t>
            </a:r>
          </a:p>
          <a:p>
            <a:pPr algn="l" fontAlgn="auto">
              <a:spcBef>
                <a:spcPts val="0"/>
              </a:spcBef>
              <a:spcAft>
                <a:spcPts val="0"/>
              </a:spcAft>
              <a:defRPr/>
            </a:pPr>
            <a:endParaRPr lang="en-US" sz="1200" dirty="0" smtClean="0">
              <a:solidFill>
                <a:schemeClr val="tx1"/>
              </a:solidFill>
            </a:endParaRPr>
          </a:p>
          <a:p>
            <a:pPr algn="l" fontAlgn="auto">
              <a:spcBef>
                <a:spcPts val="0"/>
              </a:spcBef>
              <a:spcAft>
                <a:spcPts val="0"/>
              </a:spcAft>
              <a:defRPr/>
            </a:pPr>
            <a:r>
              <a:rPr lang="en-US" sz="1200" dirty="0" smtClean="0">
                <a:solidFill>
                  <a:schemeClr val="tx1"/>
                </a:solidFill>
              </a:rPr>
              <a:t>During online registration through </a:t>
            </a:r>
            <a:r>
              <a:rPr lang="en-US" sz="1200" dirty="0" smtClean="0">
                <a:solidFill>
                  <a:schemeClr val="tx1"/>
                </a:solidFill>
                <a:hlinkClick r:id="rId2"/>
              </a:rPr>
              <a:t>https://secure.getmeregistered.com/get_information.php?event_id=10841</a:t>
            </a:r>
            <a:r>
              <a:rPr lang="en-US" sz="1200" dirty="0" smtClean="0">
                <a:solidFill>
                  <a:schemeClr val="tx1"/>
                </a:solidFill>
              </a:rPr>
              <a:t> you have the option to create a fundraising page. </a:t>
            </a:r>
          </a:p>
          <a:p>
            <a:pPr algn="l" fontAlgn="auto">
              <a:spcBef>
                <a:spcPts val="0"/>
              </a:spcBef>
              <a:spcAft>
                <a:spcPts val="0"/>
              </a:spcAft>
              <a:defRPr/>
            </a:pPr>
            <a:endParaRPr lang="en-US" sz="1200" dirty="0" smtClean="0">
              <a:solidFill>
                <a:schemeClr val="tx1"/>
              </a:solidFill>
            </a:endParaRPr>
          </a:p>
          <a:p>
            <a:pPr algn="l" fontAlgn="auto">
              <a:spcBef>
                <a:spcPts val="0"/>
              </a:spcBef>
              <a:spcAft>
                <a:spcPts val="0"/>
              </a:spcAft>
              <a:defRPr/>
            </a:pPr>
            <a:r>
              <a:rPr lang="en-US" sz="1200" dirty="0" smtClean="0">
                <a:solidFill>
                  <a:schemeClr val="tx1"/>
                </a:solidFill>
              </a:rPr>
              <a:t>If you did not choose this option during registration, no problem! You can still create a fundraising page by visiting </a:t>
            </a:r>
            <a:r>
              <a:rPr lang="en-US" sz="1200" dirty="0" smtClean="0">
                <a:solidFill>
                  <a:schemeClr val="tx1"/>
                </a:solidFill>
                <a:hlinkClick r:id="rId2"/>
              </a:rPr>
              <a:t>https://secure.getmeregistered.com/get_information.php?event_id=10841</a:t>
            </a:r>
            <a:r>
              <a:rPr lang="en-US" sz="1200" dirty="0" smtClean="0">
                <a:solidFill>
                  <a:schemeClr val="tx1"/>
                </a:solidFill>
              </a:rPr>
              <a:t> and clicking “Become a Fundraiser.”</a:t>
            </a:r>
          </a:p>
          <a:p>
            <a:pPr algn="l" fontAlgn="auto">
              <a:spcBef>
                <a:spcPts val="0"/>
              </a:spcBef>
              <a:spcAft>
                <a:spcPts val="0"/>
              </a:spcAft>
              <a:defRPr/>
            </a:pPr>
            <a:endParaRPr lang="en-US" sz="1200" dirty="0" smtClean="0">
              <a:solidFill>
                <a:schemeClr val="tx1"/>
              </a:solidFill>
            </a:endParaRPr>
          </a:p>
          <a:p>
            <a:pPr marL="228600" indent="-228600" algn="l" fontAlgn="auto">
              <a:spcBef>
                <a:spcPts val="0"/>
              </a:spcBef>
              <a:spcAft>
                <a:spcPts val="0"/>
              </a:spcAft>
              <a:buFont typeface="+mj-lt"/>
              <a:buAutoNum type="arabicPeriod"/>
              <a:defRPr/>
            </a:pPr>
            <a:r>
              <a:rPr lang="en-US" sz="1200" dirty="0" smtClean="0">
                <a:solidFill>
                  <a:schemeClr val="tx1"/>
                </a:solidFill>
              </a:rPr>
              <a:t>Personalize your fundraising page to include: </a:t>
            </a:r>
          </a:p>
          <a:p>
            <a:pPr marL="685800" lvl="1" indent="-228600" algn="l" fontAlgn="auto">
              <a:spcBef>
                <a:spcPts val="0"/>
              </a:spcBef>
              <a:spcAft>
                <a:spcPts val="0"/>
              </a:spcAft>
              <a:buFont typeface="Wingdings" pitchFamily="2" charset="2"/>
              <a:buChar char="§"/>
              <a:defRPr/>
            </a:pPr>
            <a:r>
              <a:rPr lang="en-US" sz="1200" dirty="0" smtClean="0">
                <a:solidFill>
                  <a:schemeClr val="tx1"/>
                </a:solidFill>
              </a:rPr>
              <a:t>Your fundraising goal </a:t>
            </a:r>
          </a:p>
          <a:p>
            <a:pPr marL="685800" lvl="1" indent="-228600" algn="l" fontAlgn="auto">
              <a:spcBef>
                <a:spcPts val="0"/>
              </a:spcBef>
              <a:spcAft>
                <a:spcPts val="0"/>
              </a:spcAft>
              <a:buFont typeface="Wingdings" pitchFamily="2" charset="2"/>
              <a:buChar char="§"/>
              <a:defRPr/>
            </a:pPr>
            <a:r>
              <a:rPr lang="en-US" sz="1200" dirty="0" smtClean="0">
                <a:solidFill>
                  <a:schemeClr val="tx1"/>
                </a:solidFill>
              </a:rPr>
              <a:t>Why you are participating in the Gorilla Trek</a:t>
            </a:r>
          </a:p>
          <a:p>
            <a:pPr marL="685800" lvl="1" indent="-228600" algn="l" fontAlgn="auto">
              <a:spcBef>
                <a:spcPts val="0"/>
              </a:spcBef>
              <a:spcAft>
                <a:spcPts val="0"/>
              </a:spcAft>
              <a:buFont typeface="Wingdings" pitchFamily="2" charset="2"/>
              <a:buChar char="§"/>
              <a:defRPr/>
            </a:pPr>
            <a:r>
              <a:rPr lang="en-US" sz="1200" dirty="0" smtClean="0">
                <a:solidFill>
                  <a:schemeClr val="tx1"/>
                </a:solidFill>
              </a:rPr>
              <a:t>Include any personal connection to the mountain gorillas </a:t>
            </a:r>
          </a:p>
          <a:p>
            <a:pPr marL="685800" lvl="1" indent="-228600" algn="l" fontAlgn="auto">
              <a:spcBef>
                <a:spcPts val="0"/>
              </a:spcBef>
              <a:spcAft>
                <a:spcPts val="0"/>
              </a:spcAft>
              <a:buFont typeface="Wingdings" pitchFamily="2" charset="2"/>
              <a:buChar char="§"/>
              <a:defRPr/>
            </a:pPr>
            <a:r>
              <a:rPr lang="en-US" sz="1200" dirty="0" smtClean="0">
                <a:solidFill>
                  <a:schemeClr val="tx1"/>
                </a:solidFill>
              </a:rPr>
              <a:t>Upload images (gorilla pictures, etc.)</a:t>
            </a:r>
          </a:p>
          <a:p>
            <a:pPr marL="228600" indent="-228600" algn="l" fontAlgn="auto">
              <a:spcBef>
                <a:spcPts val="0"/>
              </a:spcBef>
              <a:spcAft>
                <a:spcPts val="0"/>
              </a:spcAft>
              <a:buFont typeface="+mj-lt"/>
              <a:buAutoNum type="arabicPeriod"/>
              <a:defRPr/>
            </a:pPr>
            <a:r>
              <a:rPr lang="en-US" sz="1200" dirty="0" smtClean="0">
                <a:solidFill>
                  <a:schemeClr val="tx1"/>
                </a:solidFill>
              </a:rPr>
              <a:t>Share your fundraising homepage link to all your friends and family! For your convenience, we’ve provided a </a:t>
            </a:r>
            <a:r>
              <a:rPr lang="en-US" sz="1200" dirty="0" smtClean="0">
                <a:solidFill>
                  <a:schemeClr val="tx1"/>
                </a:solidFill>
                <a:hlinkClick r:id="" action="ppaction://hlinkshowjump?jump=nextslide"/>
              </a:rPr>
              <a:t>pledge letter </a:t>
            </a:r>
            <a:r>
              <a:rPr lang="en-US" sz="1200" dirty="0" smtClean="0">
                <a:solidFill>
                  <a:schemeClr val="tx1"/>
                </a:solidFill>
              </a:rPr>
              <a:t>template.</a:t>
            </a:r>
          </a:p>
          <a:p>
            <a:pPr marL="228600" indent="-228600" algn="l" fontAlgn="auto">
              <a:spcBef>
                <a:spcPts val="0"/>
              </a:spcBef>
              <a:spcAft>
                <a:spcPts val="0"/>
              </a:spcAft>
              <a:buFont typeface="+mj-lt"/>
              <a:buAutoNum type="arabicPeriod"/>
              <a:defRPr/>
            </a:pPr>
            <a:r>
              <a:rPr lang="en-US" sz="1200" dirty="0" smtClean="0">
                <a:solidFill>
                  <a:schemeClr val="tx1"/>
                </a:solidFill>
              </a:rPr>
              <a:t>On your fundraising page, click on the “Tell others about this event!” buttons to let you </a:t>
            </a:r>
            <a:r>
              <a:rPr lang="en-US" sz="1200" dirty="0" err="1" smtClean="0">
                <a:solidFill>
                  <a:schemeClr val="tx1"/>
                </a:solidFill>
              </a:rPr>
              <a:t>Facebook</a:t>
            </a:r>
            <a:r>
              <a:rPr lang="en-US" sz="1200" dirty="0" smtClean="0">
                <a:solidFill>
                  <a:schemeClr val="tx1"/>
                </a:solidFill>
              </a:rPr>
              <a:t> friends and Twitter followers know about your fundraising efforts!</a:t>
            </a:r>
          </a:p>
          <a:p>
            <a:pPr marL="228600" indent="-228600" algn="l" fontAlgn="auto">
              <a:spcBef>
                <a:spcPts val="0"/>
              </a:spcBef>
              <a:spcAft>
                <a:spcPts val="0"/>
              </a:spcAft>
              <a:buFont typeface="+mj-lt"/>
              <a:buAutoNum type="arabicPeriod"/>
              <a:defRPr/>
            </a:pPr>
            <a:r>
              <a:rPr lang="en-US" sz="1200" dirty="0" smtClean="0">
                <a:solidFill>
                  <a:schemeClr val="tx1"/>
                </a:solidFill>
              </a:rPr>
              <a:t>Remember you are eligible for great fundraising </a:t>
            </a:r>
            <a:r>
              <a:rPr lang="en-US" sz="1200" dirty="0" smtClean="0">
                <a:solidFill>
                  <a:schemeClr val="tx1"/>
                </a:solidFill>
                <a:hlinkClick r:id="rId3" action="ppaction://hlinksldjump"/>
              </a:rPr>
              <a:t>pledge incentives</a:t>
            </a:r>
            <a:r>
              <a:rPr lang="en-US" sz="1200" dirty="0" smtClean="0">
                <a:solidFill>
                  <a:schemeClr val="tx1"/>
                </a:solidFill>
              </a:rPr>
              <a:t>!</a:t>
            </a:r>
          </a:p>
          <a:p>
            <a:pPr marL="228600" indent="-228600" algn="l" fontAlgn="auto">
              <a:spcBef>
                <a:spcPts val="0"/>
              </a:spcBef>
              <a:spcAft>
                <a:spcPts val="0"/>
              </a:spcAft>
              <a:buFont typeface="+mj-lt"/>
              <a:buAutoNum type="arabicPeriod"/>
              <a:defRPr/>
            </a:pPr>
            <a:r>
              <a:rPr lang="en-US" sz="1200" dirty="0" smtClean="0">
                <a:solidFill>
                  <a:schemeClr val="tx1"/>
                </a:solidFill>
              </a:rPr>
              <a:t>For additional help and support, email </a:t>
            </a:r>
            <a:r>
              <a:rPr lang="en-US" sz="1200" dirty="0" smtClean="0">
                <a:solidFill>
                  <a:schemeClr val="tx1"/>
                </a:solidFill>
                <a:hlinkClick r:id="rId4"/>
              </a:rPr>
              <a:t>saveagorilla@yahoo.com</a:t>
            </a:r>
            <a:r>
              <a:rPr lang="en-US" sz="1200" dirty="0" smtClean="0">
                <a:solidFill>
                  <a:schemeClr val="tx1"/>
                </a:solidFill>
              </a:rPr>
              <a:t> with questions.</a:t>
            </a:r>
          </a:p>
          <a:p>
            <a:pPr algn="l" fontAlgn="auto">
              <a:spcBef>
                <a:spcPts val="0"/>
              </a:spcBef>
              <a:spcAft>
                <a:spcPts val="0"/>
              </a:spcAft>
              <a:defRPr/>
            </a:pPr>
            <a:endParaRPr lang="en-US" sz="1200" dirty="0" smtClean="0">
              <a:solidFill>
                <a:schemeClr val="tx1"/>
              </a:solidFill>
            </a:endParaRPr>
          </a:p>
          <a:p>
            <a:pPr algn="l" fontAlgn="auto">
              <a:spcBef>
                <a:spcPts val="0"/>
              </a:spcBef>
              <a:spcAft>
                <a:spcPts val="0"/>
              </a:spcAft>
              <a:defRPr/>
            </a:pPr>
            <a:endParaRPr lang="en-US" sz="1200" dirty="0" smtClean="0">
              <a:solidFill>
                <a:schemeClr val="tx1"/>
              </a:solidFill>
            </a:endParaRPr>
          </a:p>
          <a:p>
            <a:pPr algn="l" fontAlgn="auto">
              <a:spcBef>
                <a:spcPts val="0"/>
              </a:spcBef>
              <a:spcAft>
                <a:spcPts val="0"/>
              </a:spcAft>
              <a:defRPr/>
            </a:pPr>
            <a:endParaRPr lang="en-US" sz="1200" dirty="0" smtClean="0">
              <a:solidFill>
                <a:schemeClr val="tx1"/>
              </a:solidFill>
            </a:endParaRPr>
          </a:p>
          <a:p>
            <a:pPr algn="l" fontAlgn="auto">
              <a:spcBef>
                <a:spcPts val="0"/>
              </a:spcBef>
              <a:spcAft>
                <a:spcPts val="0"/>
              </a:spcAft>
              <a:defRPr/>
            </a:pPr>
            <a:r>
              <a:rPr lang="en-US" sz="1200" u="sng" dirty="0" smtClean="0">
                <a:solidFill>
                  <a:schemeClr val="tx1"/>
                </a:solidFill>
              </a:rPr>
              <a:t>Offline donations</a:t>
            </a:r>
            <a:r>
              <a:rPr lang="en-US" sz="1200" dirty="0" smtClean="0">
                <a:solidFill>
                  <a:schemeClr val="tx1"/>
                </a:solidFill>
              </a:rPr>
              <a:t>:</a:t>
            </a:r>
          </a:p>
          <a:p>
            <a:pPr algn="l" fontAlgn="auto">
              <a:spcBef>
                <a:spcPts val="0"/>
              </a:spcBef>
              <a:spcAft>
                <a:spcPts val="0"/>
              </a:spcAft>
              <a:defRPr/>
            </a:pPr>
            <a:r>
              <a:rPr lang="en-US" sz="1200" dirty="0" smtClean="0">
                <a:solidFill>
                  <a:schemeClr val="tx1"/>
                </a:solidFill>
              </a:rPr>
              <a:t>You can also collect cash donations or checks made payable to MGCF. Record fundraising dollars on the </a:t>
            </a:r>
            <a:r>
              <a:rPr lang="en-US" sz="1200" dirty="0" smtClean="0">
                <a:solidFill>
                  <a:schemeClr val="tx1"/>
                </a:solidFill>
                <a:hlinkClick r:id="rId5" action="ppaction://hlinksldjump"/>
              </a:rPr>
              <a:t>pledge form</a:t>
            </a:r>
            <a:r>
              <a:rPr lang="en-US" sz="1200" dirty="0" smtClean="0">
                <a:solidFill>
                  <a:schemeClr val="tx1"/>
                </a:solidFill>
              </a:rPr>
              <a:t> and drop off at the donations table on event day.</a:t>
            </a:r>
          </a:p>
          <a:p>
            <a:pPr algn="l" fontAlgn="auto">
              <a:spcBef>
                <a:spcPts val="0"/>
              </a:spcBef>
              <a:spcAft>
                <a:spcPts val="0"/>
              </a:spcAft>
              <a:defRPr/>
            </a:pPr>
            <a:endParaRPr lang="en-US" sz="1200" dirty="0" smtClean="0">
              <a:solidFill>
                <a:schemeClr val="tx1"/>
              </a:solidFill>
            </a:endParaRPr>
          </a:p>
          <a:p>
            <a:pPr algn="l">
              <a:defRPr/>
            </a:pPr>
            <a:endParaRPr lang="en-US"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381000" y="779463"/>
            <a:ext cx="6096000" cy="6370975"/>
          </a:xfrm>
          <a:prstGeom prst="rect">
            <a:avLst/>
          </a:prstGeom>
          <a:noFill/>
          <a:ln w="9525">
            <a:noFill/>
            <a:miter lim="800000"/>
            <a:headEnd/>
            <a:tailEnd/>
          </a:ln>
        </p:spPr>
        <p:txBody>
          <a:bodyPr>
            <a:spAutoFit/>
          </a:bodyPr>
          <a:lstStyle/>
          <a:p>
            <a:endParaRPr lang="en-US" sz="1200" dirty="0">
              <a:latin typeface="Calibri" pitchFamily="34" charset="0"/>
            </a:endParaRPr>
          </a:p>
          <a:p>
            <a:r>
              <a:rPr lang="en-US" sz="1200" dirty="0">
                <a:latin typeface="Calibri" pitchFamily="34" charset="0"/>
              </a:rPr>
              <a:t>Hi There!</a:t>
            </a:r>
          </a:p>
          <a:p>
            <a:endParaRPr lang="en-US" sz="1200" dirty="0">
              <a:latin typeface="Calibri" pitchFamily="34" charset="0"/>
            </a:endParaRPr>
          </a:p>
          <a:p>
            <a:r>
              <a:rPr lang="en-US" sz="1200" dirty="0" smtClean="0">
                <a:latin typeface="Calibri" pitchFamily="34" charset="0"/>
              </a:rPr>
              <a:t>Since most people can't make it to the jungles of Africa, we are pretending the jungles are in Parker, CO. The Mountain Gorilla Conservation Fund is hosting the Gorilla Trek and all of us are helping to keep Dian </a:t>
            </a:r>
            <a:r>
              <a:rPr lang="en-US" sz="1200" dirty="0" err="1" smtClean="0">
                <a:latin typeface="Calibri" pitchFamily="34" charset="0"/>
              </a:rPr>
              <a:t>Fossey's</a:t>
            </a:r>
            <a:r>
              <a:rPr lang="en-US" sz="1200" dirty="0" smtClean="0">
                <a:latin typeface="Calibri" pitchFamily="34" charset="0"/>
              </a:rPr>
              <a:t> dream alive. Remember the movie "Gorillas in the Mist"?</a:t>
            </a:r>
          </a:p>
          <a:p>
            <a:endParaRPr lang="en-US" sz="1200" dirty="0">
              <a:latin typeface="Calibri" pitchFamily="34" charset="0"/>
            </a:endParaRPr>
          </a:p>
          <a:p>
            <a:r>
              <a:rPr lang="en-US" sz="1200" dirty="0">
                <a:latin typeface="Calibri" pitchFamily="34" charset="0"/>
              </a:rPr>
              <a:t>I am raising funds for the Mountain Gorilla Conservation Fund and am asking you to help by making a contribution.  I’ve set a personal fundraising goal of $[</a:t>
            </a:r>
            <a:r>
              <a:rPr lang="en-US" sz="1200" i="1" dirty="0">
                <a:latin typeface="Calibri" pitchFamily="34" charset="0"/>
              </a:rPr>
              <a:t>INSERT GOAL</a:t>
            </a:r>
            <a:r>
              <a:rPr lang="en-US" sz="1200" dirty="0">
                <a:latin typeface="Calibri" pitchFamily="34" charset="0"/>
              </a:rPr>
              <a:t>].  Please visit </a:t>
            </a:r>
            <a:r>
              <a:rPr lang="en-US" sz="1200" i="1" dirty="0">
                <a:latin typeface="Calibri" pitchFamily="34" charset="0"/>
              </a:rPr>
              <a:t>[ADD PERSONAL FUNDRAISING PAGE WEBLINK HERE]</a:t>
            </a:r>
            <a:r>
              <a:rPr lang="en-US" sz="1200" dirty="0">
                <a:latin typeface="Calibri" pitchFamily="34" charset="0"/>
              </a:rPr>
              <a:t> to donate online quickly &amp; securely. Or, why not join me on the day of the event?  </a:t>
            </a:r>
            <a:r>
              <a:rPr lang="en-US" sz="1200" dirty="0" smtClean="0">
                <a:latin typeface="Calibri" pitchFamily="34" charset="0"/>
              </a:rPr>
              <a:t>Visit </a:t>
            </a:r>
            <a:r>
              <a:rPr lang="en-US" sz="1200" dirty="0" smtClean="0">
                <a:latin typeface="Calibri" pitchFamily="34" charset="0"/>
                <a:hlinkClick r:id="rId3"/>
              </a:rPr>
              <a:t>www.gorillaevents.com/gorillatrek</a:t>
            </a:r>
            <a:r>
              <a:rPr lang="en-US" sz="1200" dirty="0" smtClean="0">
                <a:latin typeface="Calibri" pitchFamily="34" charset="0"/>
              </a:rPr>
              <a:t> </a:t>
            </a:r>
            <a:r>
              <a:rPr lang="en-US" sz="1200" dirty="0">
                <a:latin typeface="Calibri" pitchFamily="34" charset="0"/>
              </a:rPr>
              <a:t>to register today.</a:t>
            </a:r>
          </a:p>
          <a:p>
            <a:endParaRPr lang="en-US" sz="1200" dirty="0">
              <a:latin typeface="Calibri" pitchFamily="34" charset="0"/>
            </a:endParaRPr>
          </a:p>
          <a:p>
            <a:r>
              <a:rPr lang="en-US" sz="1200" dirty="0">
                <a:latin typeface="Calibri" pitchFamily="34" charset="0"/>
              </a:rPr>
              <a:t>Why are we doing this?</a:t>
            </a:r>
          </a:p>
          <a:p>
            <a:r>
              <a:rPr lang="en-US" sz="1200" dirty="0">
                <a:latin typeface="Calibri" pitchFamily="34" charset="0"/>
              </a:rPr>
              <a:t>MGCF needs to expand its veterinary program by educating local Ugandans and Rwandans to become veterinarians.  The current facility at </a:t>
            </a:r>
            <a:r>
              <a:rPr lang="en-US" sz="1200" dirty="0" err="1">
                <a:latin typeface="Calibri" pitchFamily="34" charset="0"/>
              </a:rPr>
              <a:t>Makerere</a:t>
            </a:r>
            <a:r>
              <a:rPr lang="en-US" sz="1200" dirty="0">
                <a:latin typeface="Calibri" pitchFamily="34" charset="0"/>
              </a:rPr>
              <a:t> University has outgrown itself and we need more room to further the education of locals to first, protect the mountain gorilla, then expand to other wildlife in Uganda and Rwanda.  MGCF needs support in raising funds to build a new expansion that will provide new lecture halls and a wildlife museum to conserve gorilla remains for future studying.  MGCF was the first in the world to ever build an "on location" vet center in 1986 for the protection of endangered animals.  Since then, 20 expatriate veterinarians have served in the countries and now locals have been educated enough to take over and protect their own wildlife. This is a great thing for central Africa!</a:t>
            </a:r>
          </a:p>
          <a:p>
            <a:endParaRPr lang="en-US" sz="1200" dirty="0">
              <a:latin typeface="Calibri" pitchFamily="34" charset="0"/>
            </a:endParaRPr>
          </a:p>
          <a:p>
            <a:r>
              <a:rPr lang="en-US" sz="1200" dirty="0">
                <a:latin typeface="Calibri" pitchFamily="34" charset="0"/>
              </a:rPr>
              <a:t>I thank you in advance for your support and really appreciate your generosity!!</a:t>
            </a:r>
          </a:p>
          <a:p>
            <a:endParaRPr lang="en-US" sz="1200" dirty="0">
              <a:latin typeface="Calibri" pitchFamily="34" charset="0"/>
            </a:endParaRPr>
          </a:p>
          <a:p>
            <a:r>
              <a:rPr lang="en-US" sz="1200" dirty="0" smtClean="0">
                <a:latin typeface="Calibri" pitchFamily="34" charset="0"/>
              </a:rPr>
              <a:t>The Gorilla Trek main web site:  </a:t>
            </a:r>
            <a:r>
              <a:rPr lang="en-US" sz="1200" dirty="0" smtClean="0">
                <a:latin typeface="Calibri" pitchFamily="34" charset="0"/>
                <a:hlinkClick r:id="rId3"/>
              </a:rPr>
              <a:t>www.gorillaevents.com/gorillatrek</a:t>
            </a:r>
            <a:endParaRPr lang="en-US" sz="1200" dirty="0" smtClean="0">
              <a:latin typeface="Calibri" pitchFamily="34" charset="0"/>
            </a:endParaRPr>
          </a:p>
          <a:p>
            <a:endParaRPr lang="en-US" sz="1200" dirty="0" smtClean="0">
              <a:latin typeface="Calibri" pitchFamily="34" charset="0"/>
            </a:endParaRPr>
          </a:p>
          <a:p>
            <a:r>
              <a:rPr lang="en-US" sz="1200" dirty="0" smtClean="0">
                <a:latin typeface="Calibri" pitchFamily="34" charset="0"/>
              </a:rPr>
              <a:t>If </a:t>
            </a:r>
            <a:r>
              <a:rPr lang="en-US" sz="1200" dirty="0">
                <a:latin typeface="Calibri" pitchFamily="34" charset="0"/>
              </a:rPr>
              <a:t>you would like more information about the Mountain Gorilla Conservation Fund and how funds raised through the </a:t>
            </a:r>
            <a:r>
              <a:rPr lang="en-US" sz="1200" dirty="0" smtClean="0">
                <a:latin typeface="Calibri" pitchFamily="34" charset="0"/>
              </a:rPr>
              <a:t>Gorilla Trek </a:t>
            </a:r>
            <a:r>
              <a:rPr lang="en-US" sz="1200" dirty="0">
                <a:latin typeface="Calibri" pitchFamily="34" charset="0"/>
              </a:rPr>
              <a:t>are used, please visit </a:t>
            </a:r>
            <a:r>
              <a:rPr lang="en-US" sz="1200" dirty="0">
                <a:latin typeface="Calibri" pitchFamily="34" charset="0"/>
                <a:hlinkClick r:id="rId4"/>
              </a:rPr>
              <a:t>www.saveagorilla.org</a:t>
            </a:r>
            <a:r>
              <a:rPr lang="en-US" sz="1200" dirty="0">
                <a:latin typeface="Calibri" pitchFamily="34" charset="0"/>
              </a:rPr>
              <a:t>.</a:t>
            </a:r>
          </a:p>
          <a:p>
            <a:endParaRPr lang="en-US" sz="1200" dirty="0">
              <a:latin typeface="Calibri" pitchFamily="34" charset="0"/>
            </a:endParaRPr>
          </a:p>
          <a:p>
            <a:endParaRPr lang="en-US" sz="1200" dirty="0">
              <a:latin typeface="Calibri" pitchFamily="34" charset="0"/>
            </a:endParaRPr>
          </a:p>
          <a:p>
            <a:r>
              <a:rPr lang="en-US" sz="1200" dirty="0">
                <a:latin typeface="Calibri" pitchFamily="34" charset="0"/>
              </a:rPr>
              <a:t>Please forward this email to as many people as you can and encourage them to donate!</a:t>
            </a:r>
          </a:p>
          <a:p>
            <a:endParaRPr lang="en-US" sz="1200" dirty="0">
              <a:latin typeface="Calibri" pitchFamily="34" charset="0"/>
            </a:endParaRPr>
          </a:p>
        </p:txBody>
      </p:sp>
      <p:sp>
        <p:nvSpPr>
          <p:cNvPr id="4" name="TextBox 3"/>
          <p:cNvSpPr txBox="1"/>
          <p:nvPr/>
        </p:nvSpPr>
        <p:spPr>
          <a:xfrm>
            <a:off x="762000" y="152400"/>
            <a:ext cx="5334000" cy="523220"/>
          </a:xfrm>
          <a:prstGeom prst="rect">
            <a:avLst/>
          </a:prstGeom>
          <a:solidFill>
            <a:srgbClr val="029027"/>
          </a:solidFill>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en-US" sz="2800" dirty="0"/>
              <a:t>Pledge Letter to Send to Supporters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665163"/>
            <a:ext cx="5943600" cy="7110412"/>
          </a:xfrm>
          <a:prstGeom prst="rect">
            <a:avLst/>
          </a:prstGeom>
        </p:spPr>
        <p:txBody>
          <a:bodyPr>
            <a:spAutoFit/>
          </a:bodyPr>
          <a:lstStyle/>
          <a:p>
            <a:pPr fontAlgn="auto">
              <a:spcBef>
                <a:spcPts val="0"/>
              </a:spcBef>
              <a:spcAft>
                <a:spcPts val="0"/>
              </a:spcAft>
              <a:defRPr/>
            </a:pPr>
            <a:endParaRPr lang="en-US" sz="1200" dirty="0">
              <a:latin typeface="+mn-lt"/>
              <a:cs typeface="+mn-cs"/>
            </a:endParaRPr>
          </a:p>
          <a:p>
            <a:pPr fontAlgn="auto">
              <a:spcBef>
                <a:spcPts val="0"/>
              </a:spcBef>
              <a:spcAft>
                <a:spcPts val="0"/>
              </a:spcAft>
              <a:buFont typeface="Wingdings" pitchFamily="2" charset="2"/>
              <a:buChar char="ü"/>
              <a:defRPr/>
            </a:pPr>
            <a:r>
              <a:rPr lang="en-US" sz="1200" dirty="0">
                <a:latin typeface="+mn-lt"/>
                <a:cs typeface="+mn-cs"/>
              </a:rPr>
              <a:t> HAVE A PLAN AND STICK TO IT</a:t>
            </a:r>
          </a:p>
          <a:p>
            <a:pPr fontAlgn="auto">
              <a:spcBef>
                <a:spcPts val="0"/>
              </a:spcBef>
              <a:spcAft>
                <a:spcPts val="0"/>
              </a:spcAft>
              <a:defRPr/>
            </a:pPr>
            <a:r>
              <a:rPr lang="en-US" sz="1200" dirty="0">
                <a:latin typeface="+mn-lt"/>
                <a:cs typeface="+mn-cs"/>
              </a:rPr>
              <a:t>The most effective way to achieve your fundraising goal is to create a detailed plan outlining the steps you'll need to complete in order to meet your objectives. Remember, sticking to your plan will ensure success! </a:t>
            </a:r>
          </a:p>
          <a:p>
            <a:pPr fontAlgn="auto">
              <a:spcBef>
                <a:spcPts val="0"/>
              </a:spcBef>
              <a:spcAft>
                <a:spcPts val="0"/>
              </a:spcAft>
              <a:defRPr/>
            </a:pPr>
            <a:endParaRPr lang="en-US" sz="1200" dirty="0">
              <a:latin typeface="+mn-lt"/>
              <a:cs typeface="+mn-cs"/>
            </a:endParaRPr>
          </a:p>
          <a:p>
            <a:pPr marL="457200" indent="-171450" fontAlgn="auto">
              <a:spcBef>
                <a:spcPts val="0"/>
              </a:spcBef>
              <a:spcAft>
                <a:spcPts val="0"/>
              </a:spcAft>
              <a:buFont typeface="Wingdings" pitchFamily="2" charset="2"/>
              <a:buChar char="q"/>
              <a:defRPr/>
            </a:pPr>
            <a:r>
              <a:rPr lang="en-US" sz="1200" dirty="0">
                <a:latin typeface="+mn-lt"/>
                <a:cs typeface="+mn-cs"/>
              </a:rPr>
              <a:t>Set a goal of at least $250.</a:t>
            </a:r>
          </a:p>
          <a:p>
            <a:pPr marL="457200" indent="-171450" fontAlgn="auto">
              <a:spcBef>
                <a:spcPts val="0"/>
              </a:spcBef>
              <a:spcAft>
                <a:spcPts val="0"/>
              </a:spcAft>
              <a:buFont typeface="Wingdings" pitchFamily="2" charset="2"/>
              <a:buChar char="q"/>
              <a:defRPr/>
            </a:pPr>
            <a:r>
              <a:rPr lang="en-US" sz="1200" dirty="0">
                <a:latin typeface="+mn-lt"/>
                <a:cs typeface="+mn-cs"/>
              </a:rPr>
              <a:t>Start early so you can give people ample time to donate.</a:t>
            </a:r>
          </a:p>
          <a:p>
            <a:pPr marL="457200" indent="-171450" fontAlgn="auto">
              <a:spcBef>
                <a:spcPts val="0"/>
              </a:spcBef>
              <a:spcAft>
                <a:spcPts val="0"/>
              </a:spcAft>
              <a:buFont typeface="Wingdings" pitchFamily="2" charset="2"/>
              <a:buChar char="q"/>
              <a:defRPr/>
            </a:pPr>
            <a:r>
              <a:rPr lang="en-US" sz="1200" dirty="0">
                <a:latin typeface="+mn-lt"/>
                <a:cs typeface="+mn-cs"/>
              </a:rPr>
              <a:t>Make it personal. Educate your donors on why this cause is so important to you.</a:t>
            </a:r>
          </a:p>
          <a:p>
            <a:pPr marL="457200" indent="-171450" fontAlgn="auto">
              <a:spcBef>
                <a:spcPts val="0"/>
              </a:spcBef>
              <a:spcAft>
                <a:spcPts val="0"/>
              </a:spcAft>
              <a:buFont typeface="Wingdings" pitchFamily="2" charset="2"/>
              <a:buChar char="q"/>
              <a:defRPr/>
            </a:pPr>
            <a:r>
              <a:rPr lang="en-US" sz="1200" dirty="0">
                <a:latin typeface="+mn-lt"/>
                <a:cs typeface="+mn-cs"/>
              </a:rPr>
              <a:t>Stress the benefits of contributing.</a:t>
            </a:r>
          </a:p>
          <a:p>
            <a:pPr marL="457200" indent="-171450" fontAlgn="auto">
              <a:spcBef>
                <a:spcPts val="0"/>
              </a:spcBef>
              <a:spcAft>
                <a:spcPts val="0"/>
              </a:spcAft>
              <a:buFont typeface="Wingdings" pitchFamily="2" charset="2"/>
              <a:buChar char="q"/>
              <a:defRPr/>
            </a:pPr>
            <a:r>
              <a:rPr lang="en-US" sz="1200" dirty="0">
                <a:latin typeface="+mn-lt"/>
                <a:cs typeface="+mn-cs"/>
              </a:rPr>
              <a:t>Ask BIG before going small.</a:t>
            </a:r>
          </a:p>
          <a:p>
            <a:pPr marL="457200" indent="-171450" fontAlgn="auto">
              <a:spcBef>
                <a:spcPts val="0"/>
              </a:spcBef>
              <a:spcAft>
                <a:spcPts val="0"/>
              </a:spcAft>
              <a:buFont typeface="Wingdings" pitchFamily="2" charset="2"/>
              <a:buChar char="q"/>
              <a:defRPr/>
            </a:pPr>
            <a:r>
              <a:rPr lang="en-US" sz="1200" dirty="0">
                <a:latin typeface="+mn-lt"/>
                <a:cs typeface="+mn-cs"/>
              </a:rPr>
              <a:t>Never feel guilty about asking for donations.</a:t>
            </a:r>
          </a:p>
          <a:p>
            <a:pPr marL="457200" indent="-171450" fontAlgn="auto">
              <a:spcBef>
                <a:spcPts val="0"/>
              </a:spcBef>
              <a:spcAft>
                <a:spcPts val="0"/>
              </a:spcAft>
              <a:buFont typeface="Wingdings" pitchFamily="2" charset="2"/>
              <a:buChar char="q"/>
              <a:defRPr/>
            </a:pPr>
            <a:r>
              <a:rPr lang="en-US" sz="1200" dirty="0">
                <a:latin typeface="+mn-lt"/>
                <a:cs typeface="+mn-cs"/>
              </a:rPr>
              <a:t>Keep track of who you’ve asked and follow-up.</a:t>
            </a:r>
          </a:p>
          <a:p>
            <a:pPr marL="457200" indent="-171450" fontAlgn="auto">
              <a:spcBef>
                <a:spcPts val="0"/>
              </a:spcBef>
              <a:spcAft>
                <a:spcPts val="0"/>
              </a:spcAft>
              <a:buFont typeface="Wingdings" pitchFamily="2" charset="2"/>
              <a:buChar char="q"/>
              <a:defRPr/>
            </a:pPr>
            <a:r>
              <a:rPr lang="en-US" sz="1200" dirty="0">
                <a:latin typeface="+mn-lt"/>
                <a:cs typeface="+mn-cs"/>
              </a:rPr>
              <a:t>Always ask contacts to forward your email to others.</a:t>
            </a:r>
          </a:p>
          <a:p>
            <a:pPr marL="457200" indent="-171450" fontAlgn="auto">
              <a:spcBef>
                <a:spcPts val="0"/>
              </a:spcBef>
              <a:spcAft>
                <a:spcPts val="0"/>
              </a:spcAft>
              <a:buFont typeface="Wingdings" pitchFamily="2" charset="2"/>
              <a:buChar char="q"/>
              <a:defRPr/>
            </a:pPr>
            <a:r>
              <a:rPr lang="en-US" sz="1200" dirty="0">
                <a:latin typeface="+mn-lt"/>
                <a:cs typeface="+mn-cs"/>
              </a:rPr>
              <a:t>Keep donors updated on your progress.</a:t>
            </a:r>
          </a:p>
          <a:p>
            <a:pPr marL="457200" indent="-171450" fontAlgn="auto">
              <a:spcBef>
                <a:spcPts val="0"/>
              </a:spcBef>
              <a:spcAft>
                <a:spcPts val="0"/>
              </a:spcAft>
              <a:buFont typeface="Wingdings" pitchFamily="2" charset="2"/>
              <a:buChar char="q"/>
              <a:defRPr/>
            </a:pPr>
            <a:r>
              <a:rPr lang="en-US" sz="1200" dirty="0">
                <a:latin typeface="+mn-lt"/>
                <a:cs typeface="+mn-cs"/>
              </a:rPr>
              <a:t>Ask, Ask, Ask!</a:t>
            </a:r>
          </a:p>
          <a:p>
            <a:pPr marL="457200" indent="-171450" fontAlgn="auto">
              <a:spcBef>
                <a:spcPts val="0"/>
              </a:spcBef>
              <a:spcAft>
                <a:spcPts val="0"/>
              </a:spcAft>
              <a:buFont typeface="Wingdings" pitchFamily="2" charset="2"/>
              <a:buChar char="q"/>
              <a:defRPr/>
            </a:pPr>
            <a:r>
              <a:rPr lang="en-US" sz="1200" dirty="0">
                <a:latin typeface="+mn-lt"/>
                <a:cs typeface="+mn-cs"/>
              </a:rPr>
              <a:t>Send thank you notes!</a:t>
            </a:r>
          </a:p>
          <a:p>
            <a:pPr fontAlgn="auto">
              <a:spcBef>
                <a:spcPts val="0"/>
              </a:spcBef>
              <a:spcAft>
                <a:spcPts val="0"/>
              </a:spcAft>
              <a:defRPr/>
            </a:pPr>
            <a:endParaRPr lang="en-US" sz="1200" dirty="0">
              <a:latin typeface="+mn-lt"/>
              <a:cs typeface="+mn-cs"/>
            </a:endParaRPr>
          </a:p>
          <a:p>
            <a:pPr fontAlgn="auto">
              <a:spcBef>
                <a:spcPts val="0"/>
              </a:spcBef>
              <a:spcAft>
                <a:spcPts val="0"/>
              </a:spcAft>
              <a:buFont typeface="Wingdings" pitchFamily="2" charset="2"/>
              <a:buChar char="ü"/>
              <a:defRPr/>
            </a:pPr>
            <a:r>
              <a:rPr lang="en-US" sz="1200" dirty="0">
                <a:latin typeface="+mn-lt"/>
                <a:cs typeface="+mn-cs"/>
              </a:rPr>
              <a:t> </a:t>
            </a:r>
            <a:r>
              <a:rPr lang="en-US" sz="1200" cap="all" dirty="0">
                <a:latin typeface="+mn-lt"/>
                <a:cs typeface="+mn-cs"/>
              </a:rPr>
              <a:t>Don’t be afraid to ask everyone you know</a:t>
            </a:r>
            <a:r>
              <a:rPr lang="en-US" sz="1200" dirty="0">
                <a:latin typeface="+mn-lt"/>
                <a:cs typeface="+mn-cs"/>
              </a:rPr>
              <a:t> </a:t>
            </a:r>
          </a:p>
          <a:p>
            <a:pPr marL="465138" indent="-174625" fontAlgn="auto">
              <a:spcBef>
                <a:spcPts val="0"/>
              </a:spcBef>
              <a:spcAft>
                <a:spcPts val="0"/>
              </a:spcAft>
              <a:buFont typeface="Wingdings" pitchFamily="2" charset="2"/>
              <a:buChar char="q"/>
              <a:defRPr/>
            </a:pPr>
            <a:r>
              <a:rPr lang="en-US" sz="1200" dirty="0">
                <a:latin typeface="+mn-lt"/>
                <a:cs typeface="+mn-cs"/>
              </a:rPr>
              <a:t>Start by making your own contribution!</a:t>
            </a:r>
          </a:p>
          <a:p>
            <a:pPr marL="465138" indent="-174625" fontAlgn="auto">
              <a:spcBef>
                <a:spcPts val="0"/>
              </a:spcBef>
              <a:spcAft>
                <a:spcPts val="0"/>
              </a:spcAft>
              <a:buFont typeface="Wingdings" pitchFamily="2" charset="2"/>
              <a:buChar char="q"/>
              <a:defRPr/>
            </a:pPr>
            <a:r>
              <a:rPr lang="en-US" sz="1200" dirty="0">
                <a:latin typeface="+mn-lt"/>
                <a:cs typeface="+mn-cs"/>
              </a:rPr>
              <a:t>Friends, family members, and co-workers. You never know who is willing to contribute!</a:t>
            </a:r>
          </a:p>
          <a:p>
            <a:pPr marL="465138" indent="-174625" fontAlgn="auto">
              <a:spcBef>
                <a:spcPts val="0"/>
              </a:spcBef>
              <a:spcAft>
                <a:spcPts val="0"/>
              </a:spcAft>
              <a:buFont typeface="Wingdings" pitchFamily="2" charset="2"/>
              <a:buChar char="q"/>
              <a:defRPr/>
            </a:pPr>
            <a:r>
              <a:rPr lang="en-US" sz="1200" dirty="0">
                <a:latin typeface="+mn-lt"/>
                <a:cs typeface="+mn-cs"/>
              </a:rPr>
              <a:t>Ask your employer if they have a matching gift program or would be willing to make a corporate donation…have your donors ask their employers too!</a:t>
            </a:r>
          </a:p>
          <a:p>
            <a:pPr marL="465138" indent="-174625" fontAlgn="auto">
              <a:spcBef>
                <a:spcPts val="0"/>
              </a:spcBef>
              <a:spcAft>
                <a:spcPts val="0"/>
              </a:spcAft>
              <a:buFont typeface="Wingdings" pitchFamily="2" charset="2"/>
              <a:buChar char="q"/>
              <a:defRPr/>
            </a:pPr>
            <a:r>
              <a:rPr lang="en-US" sz="1200" dirty="0">
                <a:latin typeface="+mn-lt"/>
                <a:cs typeface="+mn-cs"/>
              </a:rPr>
              <a:t>Email local businesses that might be interested in your cause. Ask them to sponsor you.</a:t>
            </a:r>
          </a:p>
          <a:p>
            <a:pPr fontAlgn="auto">
              <a:spcBef>
                <a:spcPts val="0"/>
              </a:spcBef>
              <a:spcAft>
                <a:spcPts val="0"/>
              </a:spcAft>
              <a:defRPr/>
            </a:pPr>
            <a:endParaRPr lang="en-US" sz="1200" dirty="0">
              <a:latin typeface="+mn-lt"/>
              <a:cs typeface="+mn-cs"/>
            </a:endParaRPr>
          </a:p>
          <a:p>
            <a:pPr fontAlgn="auto">
              <a:spcBef>
                <a:spcPts val="0"/>
              </a:spcBef>
              <a:spcAft>
                <a:spcPts val="0"/>
              </a:spcAft>
              <a:buFont typeface="Wingdings" pitchFamily="2" charset="2"/>
              <a:buChar char="ü"/>
              <a:defRPr/>
            </a:pPr>
            <a:r>
              <a:rPr lang="en-US" sz="1200" dirty="0"/>
              <a:t> </a:t>
            </a:r>
            <a:r>
              <a:rPr lang="en-US" sz="1200" cap="all" dirty="0">
                <a:latin typeface="+mn-lt"/>
                <a:cs typeface="+mn-cs"/>
              </a:rPr>
              <a:t>Use social media</a:t>
            </a:r>
            <a:r>
              <a:rPr lang="en-US" sz="1200" dirty="0">
                <a:latin typeface="+mn-lt"/>
                <a:cs typeface="+mn-cs"/>
              </a:rPr>
              <a:t> </a:t>
            </a:r>
          </a:p>
          <a:p>
            <a:pPr marL="465138" indent="-174625" fontAlgn="auto">
              <a:spcBef>
                <a:spcPts val="0"/>
              </a:spcBef>
              <a:spcAft>
                <a:spcPts val="0"/>
              </a:spcAft>
              <a:buFont typeface="Wingdings" pitchFamily="2" charset="2"/>
              <a:buChar char="q"/>
              <a:defRPr/>
            </a:pPr>
            <a:r>
              <a:rPr lang="en-US" sz="1200" dirty="0">
                <a:latin typeface="+mn-lt"/>
                <a:cs typeface="+mn-cs"/>
              </a:rPr>
              <a:t>Update your </a:t>
            </a:r>
            <a:r>
              <a:rPr lang="en-US" sz="1200" dirty="0" err="1">
                <a:latin typeface="+mn-lt"/>
                <a:cs typeface="+mn-cs"/>
              </a:rPr>
              <a:t>Facebook</a:t>
            </a:r>
            <a:r>
              <a:rPr lang="en-US" sz="1200" dirty="0">
                <a:latin typeface="+mn-lt"/>
                <a:cs typeface="+mn-cs"/>
              </a:rPr>
              <a:t> status to let your friends know you are raising money for the mountain gorillas. </a:t>
            </a:r>
          </a:p>
          <a:p>
            <a:pPr marL="465138" indent="-174625" fontAlgn="auto">
              <a:spcBef>
                <a:spcPts val="0"/>
              </a:spcBef>
              <a:spcAft>
                <a:spcPts val="0"/>
              </a:spcAft>
              <a:buFont typeface="Wingdings" pitchFamily="2" charset="2"/>
              <a:buChar char="q"/>
              <a:defRPr/>
            </a:pPr>
            <a:r>
              <a:rPr lang="en-US" sz="1200" dirty="0">
                <a:latin typeface="+mn-lt"/>
                <a:cs typeface="+mn-cs"/>
              </a:rPr>
              <a:t>Tell your Twitter followers about your fundraising efforts.</a:t>
            </a:r>
          </a:p>
          <a:p>
            <a:pPr marL="465138" indent="-174625" fontAlgn="auto">
              <a:spcBef>
                <a:spcPts val="0"/>
              </a:spcBef>
              <a:spcAft>
                <a:spcPts val="0"/>
              </a:spcAft>
              <a:buFont typeface="Wingdings" pitchFamily="2" charset="2"/>
              <a:buChar char="q"/>
              <a:defRPr/>
            </a:pPr>
            <a:r>
              <a:rPr lang="en-US" sz="1200" dirty="0">
                <a:latin typeface="+mn-lt"/>
                <a:cs typeface="+mn-cs"/>
              </a:rPr>
              <a:t>Keep everyone up to date on progress towards your goal.</a:t>
            </a:r>
          </a:p>
          <a:p>
            <a:pPr fontAlgn="auto">
              <a:spcBef>
                <a:spcPts val="0"/>
              </a:spcBef>
              <a:spcAft>
                <a:spcPts val="0"/>
              </a:spcAft>
              <a:defRPr/>
            </a:pPr>
            <a:endParaRPr lang="en-US" sz="1200" dirty="0">
              <a:latin typeface="+mn-lt"/>
              <a:cs typeface="+mn-cs"/>
            </a:endParaRPr>
          </a:p>
          <a:p>
            <a:pPr fontAlgn="auto">
              <a:spcBef>
                <a:spcPts val="0"/>
              </a:spcBef>
              <a:spcAft>
                <a:spcPts val="0"/>
              </a:spcAft>
              <a:defRPr/>
            </a:pPr>
            <a:endParaRPr lang="en-US" sz="1200" dirty="0">
              <a:latin typeface="+mn-lt"/>
              <a:cs typeface="+mn-cs"/>
            </a:endParaRPr>
          </a:p>
          <a:p>
            <a:pPr fontAlgn="auto">
              <a:spcBef>
                <a:spcPts val="0"/>
              </a:spcBef>
              <a:spcAft>
                <a:spcPts val="0"/>
              </a:spcAft>
              <a:defRPr/>
            </a:pPr>
            <a:endParaRPr lang="en-US" sz="1200" dirty="0">
              <a:latin typeface="+mn-lt"/>
              <a:cs typeface="+mn-cs"/>
            </a:endParaRPr>
          </a:p>
          <a:p>
            <a:pPr fontAlgn="auto">
              <a:spcBef>
                <a:spcPts val="0"/>
              </a:spcBef>
              <a:spcAft>
                <a:spcPts val="0"/>
              </a:spcAft>
              <a:defRPr/>
            </a:pPr>
            <a:endParaRPr lang="en-US" sz="1200" dirty="0">
              <a:latin typeface="+mn-lt"/>
              <a:cs typeface="+mn-cs"/>
            </a:endParaRPr>
          </a:p>
          <a:p>
            <a:pPr fontAlgn="auto">
              <a:spcBef>
                <a:spcPts val="0"/>
              </a:spcBef>
              <a:spcAft>
                <a:spcPts val="0"/>
              </a:spcAft>
              <a:defRPr/>
            </a:pPr>
            <a:endParaRPr lang="en-US" sz="1200" dirty="0">
              <a:latin typeface="+mn-lt"/>
              <a:cs typeface="+mn-cs"/>
            </a:endParaRPr>
          </a:p>
          <a:p>
            <a:pPr fontAlgn="auto">
              <a:spcBef>
                <a:spcPts val="0"/>
              </a:spcBef>
              <a:spcAft>
                <a:spcPts val="0"/>
              </a:spcAft>
              <a:defRPr/>
            </a:pPr>
            <a:endParaRPr lang="en-US" sz="1200" dirty="0">
              <a:latin typeface="+mn-lt"/>
              <a:cs typeface="+mn-cs"/>
            </a:endParaRPr>
          </a:p>
        </p:txBody>
      </p:sp>
      <p:sp>
        <p:nvSpPr>
          <p:cNvPr id="5" name="TextBox 4"/>
          <p:cNvSpPr txBox="1"/>
          <p:nvPr/>
        </p:nvSpPr>
        <p:spPr>
          <a:xfrm>
            <a:off x="990600" y="228600"/>
            <a:ext cx="4800600" cy="523220"/>
          </a:xfrm>
          <a:prstGeom prst="rect">
            <a:avLst/>
          </a:prstGeom>
          <a:solidFill>
            <a:srgbClr val="029027"/>
          </a:solidFill>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en-US" sz="2800" dirty="0"/>
              <a:t>Fundraiser Checklist</a:t>
            </a:r>
          </a:p>
        </p:txBody>
      </p:sp>
      <p:cxnSp>
        <p:nvCxnSpPr>
          <p:cNvPr id="7" name="Straight Connector 6"/>
          <p:cNvCxnSpPr/>
          <p:nvPr/>
        </p:nvCxnSpPr>
        <p:spPr>
          <a:xfrm>
            <a:off x="1524000" y="7772400"/>
            <a:ext cx="838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447800" y="7391400"/>
            <a:ext cx="838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128" name="Group 14"/>
          <p:cNvGrpSpPr>
            <a:grpSpLocks/>
          </p:cNvGrpSpPr>
          <p:nvPr/>
        </p:nvGrpSpPr>
        <p:grpSpPr bwMode="auto">
          <a:xfrm>
            <a:off x="533400" y="6705600"/>
            <a:ext cx="5791200" cy="1981200"/>
            <a:chOff x="533400" y="6705600"/>
            <a:chExt cx="5791200" cy="1981200"/>
          </a:xfrm>
        </p:grpSpPr>
        <p:sp>
          <p:nvSpPr>
            <p:cNvPr id="5129" name="TextBox 10"/>
            <p:cNvSpPr txBox="1">
              <a:spLocks noChangeArrowheads="1"/>
            </p:cNvSpPr>
            <p:nvPr/>
          </p:nvSpPr>
          <p:spPr bwMode="auto">
            <a:xfrm>
              <a:off x="533400" y="6840141"/>
              <a:ext cx="5791200" cy="1846659"/>
            </a:xfrm>
            <a:prstGeom prst="rect">
              <a:avLst/>
            </a:prstGeom>
            <a:noFill/>
            <a:ln w="9525" cap="rnd">
              <a:noFill/>
              <a:miter lim="800000"/>
              <a:headEnd/>
              <a:tailEnd/>
            </a:ln>
          </p:spPr>
          <p:txBody>
            <a:bodyPr>
              <a:spAutoFit/>
            </a:bodyPr>
            <a:lstStyle/>
            <a:p>
              <a:pPr algn="ctr"/>
              <a:r>
                <a:rPr lang="en-US" sz="1200" b="1" dirty="0">
                  <a:latin typeface="Calibri" pitchFamily="34" charset="0"/>
                  <a:cs typeface="Calibri" pitchFamily="34" charset="0"/>
                </a:rPr>
                <a:t>Set a Fundraising Goal</a:t>
              </a:r>
            </a:p>
            <a:p>
              <a:endParaRPr lang="en-US" sz="1200" b="1" dirty="0">
                <a:latin typeface="Calibri" pitchFamily="34" charset="0"/>
                <a:cs typeface="Calibri" pitchFamily="34" charset="0"/>
              </a:endParaRPr>
            </a:p>
            <a:p>
              <a:r>
                <a:rPr lang="en-US" sz="1200" dirty="0">
                  <a:latin typeface="Calibri" pitchFamily="34" charset="0"/>
                  <a:cs typeface="Calibri" pitchFamily="34" charset="0"/>
                </a:rPr>
                <a:t> I will raise $ 		(we recommend $250.00) by </a:t>
              </a:r>
              <a:r>
                <a:rPr lang="en-US" sz="1200" dirty="0" smtClean="0">
                  <a:latin typeface="Calibri" pitchFamily="34" charset="0"/>
                  <a:cs typeface="Calibri" pitchFamily="34" charset="0"/>
                </a:rPr>
                <a:t>July 12, 2014.</a:t>
              </a:r>
              <a:endParaRPr lang="en-US" sz="1200" dirty="0">
                <a:latin typeface="Calibri" pitchFamily="34" charset="0"/>
                <a:cs typeface="Calibri" pitchFamily="34" charset="0"/>
              </a:endParaRPr>
            </a:p>
            <a:p>
              <a:endParaRPr lang="en-US" sz="1200" dirty="0">
                <a:latin typeface="Calibri" pitchFamily="34" charset="0"/>
                <a:cs typeface="Calibri" pitchFamily="34" charset="0"/>
              </a:endParaRPr>
            </a:p>
            <a:p>
              <a:r>
                <a:rPr lang="en-US" sz="1200" dirty="0">
                  <a:latin typeface="Calibri" pitchFamily="34" charset="0"/>
                  <a:cs typeface="Calibri" pitchFamily="34" charset="0"/>
                </a:rPr>
                <a:t> I will contact 	 	people in order to reach my goal.</a:t>
              </a:r>
            </a:p>
            <a:p>
              <a:endParaRPr lang="en-US" sz="1200" dirty="0">
                <a:latin typeface="Calibri" pitchFamily="34" charset="0"/>
                <a:cs typeface="Calibri" pitchFamily="34" charset="0"/>
              </a:endParaRPr>
            </a:p>
            <a:p>
              <a:r>
                <a:rPr lang="en-US" sz="1200" dirty="0">
                  <a:latin typeface="Calibri" pitchFamily="34" charset="0"/>
                  <a:cs typeface="Calibri" pitchFamily="34" charset="0"/>
                </a:rPr>
                <a:t> Estimate the average contribution will be $50 and that  50% of the people you contact    </a:t>
              </a:r>
            </a:p>
            <a:p>
              <a:r>
                <a:rPr lang="en-US" sz="1200" dirty="0">
                  <a:latin typeface="Calibri" pitchFamily="34" charset="0"/>
                  <a:cs typeface="Calibri" pitchFamily="34" charset="0"/>
                </a:rPr>
                <a:t> will contribute. If you plan to raise $250, you only need to contact 10 people. Simple! </a:t>
              </a:r>
            </a:p>
            <a:p>
              <a:endParaRPr lang="en-US" dirty="0">
                <a:latin typeface="Calibri" pitchFamily="34" charset="0"/>
                <a:cs typeface="Calibri" pitchFamily="34" charset="0"/>
              </a:endParaRPr>
            </a:p>
          </p:txBody>
        </p:sp>
        <p:sp>
          <p:nvSpPr>
            <p:cNvPr id="14" name="Rectangle 13"/>
            <p:cNvSpPr/>
            <p:nvPr/>
          </p:nvSpPr>
          <p:spPr>
            <a:xfrm>
              <a:off x="533400" y="6705600"/>
              <a:ext cx="5791200" cy="1981200"/>
            </a:xfrm>
            <a:prstGeom prst="rect">
              <a:avLst/>
            </a:prstGeom>
            <a:noFill/>
            <a:ln>
              <a:solidFill>
                <a:srgbClr val="00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b="57265"/>
          <a:stretch>
            <a:fillRect/>
          </a:stretch>
        </p:blipFill>
        <p:spPr bwMode="auto">
          <a:xfrm>
            <a:off x="115824" y="381000"/>
            <a:ext cx="6665976" cy="61722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t="42735" b="-2465"/>
          <a:stretch>
            <a:fillRect/>
          </a:stretch>
        </p:blipFill>
        <p:spPr bwMode="auto">
          <a:xfrm>
            <a:off x="0" y="152400"/>
            <a:ext cx="6830568" cy="88392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28600" y="838200"/>
          <a:ext cx="6400800" cy="1524000"/>
        </p:xfrm>
        <a:graphic>
          <a:graphicData uri="http://schemas.openxmlformats.org/drawingml/2006/table">
            <a:tbl>
              <a:tblPr firstRow="1" bandRow="1">
                <a:tableStyleId>{5C22544A-7EE6-4342-B048-85BDC9FD1C3A}</a:tableStyleId>
              </a:tblPr>
              <a:tblGrid>
                <a:gridCol w="6400800"/>
              </a:tblGrid>
              <a:tr h="15240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7176" name="TextBox 4"/>
          <p:cNvSpPr txBox="1">
            <a:spLocks noChangeArrowheads="1"/>
          </p:cNvSpPr>
          <p:nvPr/>
        </p:nvSpPr>
        <p:spPr bwMode="auto">
          <a:xfrm>
            <a:off x="304800" y="914400"/>
            <a:ext cx="6248400" cy="1384300"/>
          </a:xfrm>
          <a:prstGeom prst="rect">
            <a:avLst/>
          </a:prstGeom>
          <a:noFill/>
          <a:ln w="9525">
            <a:noFill/>
            <a:miter lim="800000"/>
            <a:headEnd/>
            <a:tailEnd/>
          </a:ln>
        </p:spPr>
        <p:txBody>
          <a:bodyPr>
            <a:spAutoFit/>
          </a:bodyPr>
          <a:lstStyle/>
          <a:p>
            <a:r>
              <a:rPr lang="en-US" sz="1200"/>
              <a:t>Participant Name: ______________________ Team Name:  _____________________</a:t>
            </a:r>
          </a:p>
          <a:p>
            <a:endParaRPr lang="en-US" sz="1200"/>
          </a:p>
          <a:p>
            <a:r>
              <a:rPr lang="en-US" sz="1200"/>
              <a:t>Address:   _____________________________________________________________</a:t>
            </a:r>
          </a:p>
          <a:p>
            <a:endParaRPr lang="en-US" sz="1200"/>
          </a:p>
          <a:p>
            <a:r>
              <a:rPr lang="en-US" sz="1200"/>
              <a:t>City: _____________________________  State: ___________  Zip Code:  _________</a:t>
            </a:r>
          </a:p>
          <a:p>
            <a:endParaRPr lang="en-US" sz="1200"/>
          </a:p>
          <a:p>
            <a:r>
              <a:rPr lang="en-US" sz="1200"/>
              <a:t>Phone Number: ________________________  E-mail:   ________________________</a:t>
            </a:r>
          </a:p>
        </p:txBody>
      </p:sp>
      <p:pic>
        <p:nvPicPr>
          <p:cNvPr id="7177" name="Picture 2"/>
          <p:cNvPicPr>
            <a:picLocks noChangeAspect="1" noChangeArrowheads="1"/>
          </p:cNvPicPr>
          <p:nvPr/>
        </p:nvPicPr>
        <p:blipFill>
          <a:blip r:embed="rId2" cstate="print"/>
          <a:srcRect/>
          <a:stretch>
            <a:fillRect/>
          </a:stretch>
        </p:blipFill>
        <p:spPr bwMode="auto">
          <a:xfrm>
            <a:off x="457200" y="190500"/>
            <a:ext cx="361950" cy="571500"/>
          </a:xfrm>
          <a:prstGeom prst="rect">
            <a:avLst/>
          </a:prstGeom>
          <a:noFill/>
          <a:ln w="9525">
            <a:noFill/>
            <a:miter lim="800000"/>
            <a:headEnd/>
            <a:tailEnd/>
          </a:ln>
        </p:spPr>
      </p:pic>
      <p:pic>
        <p:nvPicPr>
          <p:cNvPr id="7178" name="Picture 2"/>
          <p:cNvPicPr>
            <a:picLocks noChangeAspect="1" noChangeArrowheads="1"/>
          </p:cNvPicPr>
          <p:nvPr/>
        </p:nvPicPr>
        <p:blipFill>
          <a:blip r:embed="rId2" cstate="print"/>
          <a:srcRect/>
          <a:stretch>
            <a:fillRect/>
          </a:stretch>
        </p:blipFill>
        <p:spPr bwMode="auto">
          <a:xfrm>
            <a:off x="5962650" y="190500"/>
            <a:ext cx="361950" cy="571500"/>
          </a:xfrm>
          <a:prstGeom prst="rect">
            <a:avLst/>
          </a:prstGeom>
          <a:noFill/>
          <a:ln w="9525">
            <a:noFill/>
            <a:miter lim="800000"/>
            <a:headEnd/>
            <a:tailEnd/>
          </a:ln>
        </p:spPr>
      </p:pic>
      <p:sp>
        <p:nvSpPr>
          <p:cNvPr id="7179" name="TextBox 7"/>
          <p:cNvSpPr txBox="1">
            <a:spLocks noChangeArrowheads="1"/>
          </p:cNvSpPr>
          <p:nvPr/>
        </p:nvSpPr>
        <p:spPr bwMode="auto">
          <a:xfrm>
            <a:off x="914400" y="101600"/>
            <a:ext cx="4953000" cy="584200"/>
          </a:xfrm>
          <a:prstGeom prst="rect">
            <a:avLst/>
          </a:prstGeom>
          <a:noFill/>
          <a:ln w="9525">
            <a:noFill/>
            <a:miter lim="800000"/>
            <a:headEnd/>
            <a:tailEnd/>
          </a:ln>
        </p:spPr>
        <p:txBody>
          <a:bodyPr>
            <a:spAutoFit/>
          </a:bodyPr>
          <a:lstStyle/>
          <a:p>
            <a:pPr algn="ctr"/>
            <a:r>
              <a:rPr lang="en-US" sz="1600" dirty="0"/>
              <a:t>Pledge Form </a:t>
            </a:r>
          </a:p>
          <a:p>
            <a:pPr algn="ctr"/>
            <a:r>
              <a:rPr lang="en-US" sz="1600" dirty="0" smtClean="0"/>
              <a:t>Gorilla Trek July 12, 2014</a:t>
            </a:r>
            <a:endParaRPr lang="en-US" sz="1600" dirty="0"/>
          </a:p>
        </p:txBody>
      </p:sp>
      <p:graphicFrame>
        <p:nvGraphicFramePr>
          <p:cNvPr id="9" name="Table 8"/>
          <p:cNvGraphicFramePr>
            <a:graphicFrameLocks noGrp="1"/>
          </p:cNvGraphicFramePr>
          <p:nvPr/>
        </p:nvGraphicFramePr>
        <p:xfrm>
          <a:off x="228600" y="2590800"/>
          <a:ext cx="6400800" cy="5593080"/>
        </p:xfrm>
        <a:graphic>
          <a:graphicData uri="http://schemas.openxmlformats.org/drawingml/2006/table">
            <a:tbl>
              <a:tblPr firstRow="1" bandRow="1">
                <a:tableStyleId>{5C22544A-7EE6-4342-B048-85BDC9FD1C3A}</a:tableStyleId>
              </a:tblPr>
              <a:tblGrid>
                <a:gridCol w="1524000"/>
                <a:gridCol w="2286000"/>
                <a:gridCol w="1295400"/>
                <a:gridCol w="685800"/>
                <a:gridCol w="609600"/>
              </a:tblGrid>
              <a:tr h="365760">
                <a:tc>
                  <a:txBody>
                    <a:bodyPr/>
                    <a:lstStyle/>
                    <a:p>
                      <a:pPr algn="ctr"/>
                      <a:endParaRPr lang="en-US" sz="1100" dirty="0" smtClean="0">
                        <a:solidFill>
                          <a:schemeClr val="tx1"/>
                        </a:solidFill>
                      </a:endParaRPr>
                    </a:p>
                    <a:p>
                      <a:pPr algn="ctr"/>
                      <a:r>
                        <a:rPr lang="en-US" sz="1100" dirty="0" smtClean="0">
                          <a:solidFill>
                            <a:schemeClr val="tx1"/>
                          </a:solidFill>
                        </a:rPr>
                        <a:t>Sponsor’s Name</a:t>
                      </a:r>
                      <a:endParaRPr lang="en-US"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100" dirty="0" smtClean="0">
                          <a:solidFill>
                            <a:schemeClr val="tx1"/>
                          </a:solidFill>
                        </a:rPr>
                        <a:t>Address / </a:t>
                      </a:r>
                    </a:p>
                    <a:p>
                      <a:pPr algn="ctr"/>
                      <a:r>
                        <a:rPr lang="en-US" sz="1100" dirty="0" smtClean="0">
                          <a:solidFill>
                            <a:schemeClr val="tx1"/>
                          </a:solidFill>
                        </a:rPr>
                        <a:t>City / State /</a:t>
                      </a:r>
                      <a:r>
                        <a:rPr lang="en-US" sz="1100" baseline="0" dirty="0" smtClean="0">
                          <a:solidFill>
                            <a:schemeClr val="tx1"/>
                          </a:solidFill>
                        </a:rPr>
                        <a:t> Zip</a:t>
                      </a:r>
                      <a:endParaRPr lang="en-US"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US" sz="1100" dirty="0" smtClean="0">
                        <a:solidFill>
                          <a:schemeClr val="tx1"/>
                        </a:solidFill>
                      </a:endParaRPr>
                    </a:p>
                    <a:p>
                      <a:pPr algn="ctr"/>
                      <a:r>
                        <a:rPr lang="en-US" sz="1100" dirty="0" smtClean="0">
                          <a:solidFill>
                            <a:schemeClr val="tx1"/>
                          </a:solidFill>
                        </a:rPr>
                        <a:t>Email</a:t>
                      </a:r>
                      <a:endParaRPr lang="en-US"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100" dirty="0" smtClean="0">
                          <a:solidFill>
                            <a:schemeClr val="tx1"/>
                          </a:solidFill>
                        </a:rPr>
                        <a:t>Amount</a:t>
                      </a:r>
                    </a:p>
                    <a:p>
                      <a:pPr algn="ctr"/>
                      <a:r>
                        <a:rPr lang="en-US" sz="1100" dirty="0" smtClean="0">
                          <a:solidFill>
                            <a:schemeClr val="tx1"/>
                          </a:solidFill>
                        </a:rPr>
                        <a:t>Pledged</a:t>
                      </a:r>
                      <a:endParaRPr lang="en-US"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US"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411480">
                <a:tc>
                  <a:txBody>
                    <a:bodyPr/>
                    <a:lstStyle/>
                    <a:p>
                      <a:endParaRPr lang="en-US" dirty="0"/>
                    </a:p>
                  </a:txBody>
                  <a:tcPr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Wingdings" pitchFamily="2" charset="2"/>
                        <a:buNone/>
                      </a:pPr>
                      <a:r>
                        <a:rPr lang="en-US" sz="1800" dirty="0" smtClean="0">
                          <a:latin typeface="Arial"/>
                          <a:cs typeface="Arial"/>
                        </a:rPr>
                        <a:t>□  □</a:t>
                      </a:r>
                      <a:r>
                        <a:rPr lang="en-US" sz="1800" dirty="0" smtClean="0"/>
                        <a:t>    </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3528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smtClean="0">
                          <a:latin typeface="Arial"/>
                          <a:cs typeface="Arial"/>
                        </a:rPr>
                        <a:t>□  □</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576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a:cs typeface="Arial"/>
                        </a:rPr>
                        <a:t>□  □</a:t>
                      </a:r>
                      <a:endParaRPr lang="en-US" sz="1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576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a:cs typeface="Arial"/>
                        </a:rPr>
                        <a:t>□  □</a:t>
                      </a:r>
                      <a:endParaRPr lang="en-US" sz="1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5760">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a:cs typeface="Arial"/>
                        </a:rPr>
                        <a:t>□  □</a:t>
                      </a:r>
                      <a:endParaRPr lang="en-US" sz="1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576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a:cs typeface="Arial"/>
                        </a:rPr>
                        <a:t>□  □</a:t>
                      </a:r>
                      <a:endParaRPr lang="en-US" sz="1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576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a:cs typeface="Arial"/>
                        </a:rPr>
                        <a:t>□  □</a:t>
                      </a:r>
                      <a:endParaRPr lang="en-US" sz="1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576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a:cs typeface="Arial"/>
                        </a:rPr>
                        <a:t>□  □</a:t>
                      </a:r>
                      <a:endParaRPr lang="en-US" sz="1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576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a:cs typeface="Arial"/>
                        </a:rPr>
                        <a:t>□  □</a:t>
                      </a:r>
                      <a:endParaRPr lang="en-US" sz="1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576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a:cs typeface="Arial"/>
                        </a:rPr>
                        <a:t>□  □</a:t>
                      </a:r>
                      <a:endParaRPr lang="en-US" sz="1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576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a:cs typeface="Arial"/>
                        </a:rPr>
                        <a:t>□  □</a:t>
                      </a:r>
                      <a:endParaRPr lang="en-US" sz="1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576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a:cs typeface="Arial"/>
                        </a:rPr>
                        <a:t>□  □</a:t>
                      </a:r>
                      <a:endParaRPr lang="en-US" sz="1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576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a:cs typeface="Arial"/>
                        </a:rPr>
                        <a:t>□  □</a:t>
                      </a:r>
                      <a:endParaRPr lang="en-US" sz="1800"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576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100" b="1" i="1" dirty="0" smtClean="0"/>
                        <a:t>Total</a:t>
                      </a:r>
                      <a:endParaRPr lang="en-US" sz="1100" b="1" i="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0" name="TextBox 9"/>
          <p:cNvSpPr txBox="1"/>
          <p:nvPr/>
        </p:nvSpPr>
        <p:spPr>
          <a:xfrm>
            <a:off x="6046857" y="2362200"/>
            <a:ext cx="353943" cy="754797"/>
          </a:xfrm>
          <a:prstGeom prst="rect">
            <a:avLst/>
          </a:prstGeom>
          <a:noFill/>
        </p:spPr>
        <p:txBody>
          <a:bodyPr vert="vert270">
            <a:spAutoFit/>
          </a:bodyPr>
          <a:lstStyle/>
          <a:p>
            <a:pPr>
              <a:defRPr/>
            </a:pPr>
            <a:r>
              <a:rPr lang="en-US" sz="1100" b="1" dirty="0">
                <a:latin typeface="+mn-lt"/>
                <a:cs typeface="+mn-cs"/>
              </a:rPr>
              <a:t>  Cash</a:t>
            </a:r>
          </a:p>
        </p:txBody>
      </p:sp>
      <p:sp>
        <p:nvSpPr>
          <p:cNvPr id="11" name="TextBox 10"/>
          <p:cNvSpPr txBox="1"/>
          <p:nvPr/>
        </p:nvSpPr>
        <p:spPr>
          <a:xfrm>
            <a:off x="6248400" y="2293203"/>
            <a:ext cx="353943" cy="830997"/>
          </a:xfrm>
          <a:prstGeom prst="rect">
            <a:avLst/>
          </a:prstGeom>
          <a:noFill/>
        </p:spPr>
        <p:txBody>
          <a:bodyPr vert="vert270">
            <a:spAutoFit/>
          </a:bodyPr>
          <a:lstStyle/>
          <a:p>
            <a:pPr>
              <a:defRPr/>
            </a:pPr>
            <a:r>
              <a:rPr lang="en-US" sz="1100" b="1" dirty="0">
                <a:latin typeface="+mn-lt"/>
                <a:cs typeface="+mn-cs"/>
              </a:rPr>
              <a:t>  Check</a:t>
            </a:r>
          </a:p>
        </p:txBody>
      </p:sp>
      <p:sp>
        <p:nvSpPr>
          <p:cNvPr id="7183" name="Text Box 3"/>
          <p:cNvSpPr txBox="1">
            <a:spLocks noChangeArrowheads="1"/>
          </p:cNvSpPr>
          <p:nvPr/>
        </p:nvSpPr>
        <p:spPr bwMode="auto">
          <a:xfrm>
            <a:off x="209550" y="8267700"/>
            <a:ext cx="6419850" cy="647700"/>
          </a:xfrm>
          <a:prstGeom prst="rect">
            <a:avLst/>
          </a:prstGeom>
          <a:solidFill>
            <a:srgbClr val="F2F2F2"/>
          </a:solidFill>
          <a:ln w="9525">
            <a:solidFill>
              <a:srgbClr val="000000"/>
            </a:solidFill>
            <a:miter lim="800000"/>
            <a:headEnd/>
            <a:tailEnd/>
          </a:ln>
        </p:spPr>
        <p:txBody>
          <a:bodyPr/>
          <a:lstStyle/>
          <a:p>
            <a:pPr marL="114300" lvl="1" indent="-114300">
              <a:buFont typeface="Symbol" pitchFamily="18" charset="2"/>
              <a:buChar char="·"/>
            </a:pPr>
            <a:r>
              <a:rPr lang="en-US" sz="900" dirty="0">
                <a:latin typeface="Calibri" pitchFamily="34" charset="0"/>
              </a:rPr>
              <a:t>Please make checks payable to: MGCF</a:t>
            </a:r>
          </a:p>
          <a:p>
            <a:pPr marL="114300" indent="-114300">
              <a:buFont typeface="Symbol" pitchFamily="18" charset="2"/>
              <a:buChar char="·"/>
            </a:pPr>
            <a:r>
              <a:rPr lang="en-US" sz="900" dirty="0">
                <a:latin typeface="Calibri" pitchFamily="34" charset="0"/>
              </a:rPr>
              <a:t>Bring this form to the </a:t>
            </a:r>
            <a:r>
              <a:rPr lang="en-US" sz="900" dirty="0" smtClean="0">
                <a:latin typeface="Calibri" pitchFamily="34" charset="0"/>
              </a:rPr>
              <a:t>Gorilla Trek on July 12, 2014. </a:t>
            </a:r>
            <a:endParaRPr lang="en-US" sz="900" dirty="0">
              <a:latin typeface="Calibri" pitchFamily="34" charset="0"/>
            </a:endParaRPr>
          </a:p>
          <a:p>
            <a:pPr marL="114300" indent="-114300">
              <a:buFont typeface="Symbol" pitchFamily="18" charset="2"/>
              <a:buChar char="·"/>
            </a:pPr>
            <a:r>
              <a:rPr lang="en-US" sz="900" dirty="0">
                <a:latin typeface="Calibri" pitchFamily="34" charset="0"/>
              </a:rPr>
              <a:t>The donor’s name and address or email must be clearly printed and complete on the form above to receive a tax receipt from Mountain Gorilla Conservation Fund.</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52400"/>
            <a:ext cx="5334000" cy="523220"/>
          </a:xfrm>
          <a:prstGeom prst="rect">
            <a:avLst/>
          </a:prstGeom>
          <a:solidFill>
            <a:srgbClr val="029027"/>
          </a:solidFill>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en-US" sz="2800" dirty="0"/>
              <a:t>Pledge Incentives</a:t>
            </a:r>
          </a:p>
        </p:txBody>
      </p:sp>
      <p:graphicFrame>
        <p:nvGraphicFramePr>
          <p:cNvPr id="3" name="Table 2"/>
          <p:cNvGraphicFramePr>
            <a:graphicFrameLocks noGrp="1"/>
          </p:cNvGraphicFramePr>
          <p:nvPr/>
        </p:nvGraphicFramePr>
        <p:xfrm>
          <a:off x="381000" y="2667000"/>
          <a:ext cx="6172200" cy="1828800"/>
        </p:xfrm>
        <a:graphic>
          <a:graphicData uri="http://schemas.openxmlformats.org/drawingml/2006/table">
            <a:tbl>
              <a:tblPr firstRow="1" bandRow="1">
                <a:effectLst/>
                <a:tableStyleId>{5C22544A-7EE6-4342-B048-85BDC9FD1C3A}</a:tableStyleId>
              </a:tblPr>
              <a:tblGrid>
                <a:gridCol w="974558"/>
                <a:gridCol w="5197642"/>
              </a:tblGrid>
              <a:tr h="506617">
                <a:tc>
                  <a:txBody>
                    <a:bodyPr/>
                    <a:lstStyle/>
                    <a:p>
                      <a:r>
                        <a:rPr lang="en-US" sz="1400" dirty="0" smtClean="0">
                          <a:solidFill>
                            <a:schemeClr val="tx1"/>
                          </a:solidFill>
                        </a:rPr>
                        <a:t>Raise this amount</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smtClean="0">
                        <a:solidFill>
                          <a:schemeClr val="tx1"/>
                        </a:solidFill>
                      </a:endParaRPr>
                    </a:p>
                    <a:p>
                      <a:r>
                        <a:rPr lang="en-US" sz="1400" dirty="0" smtClean="0">
                          <a:solidFill>
                            <a:schemeClr val="tx1"/>
                          </a:solidFill>
                        </a:rPr>
                        <a:t>…to receive</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6240">
                <a:tc>
                  <a:txBody>
                    <a:bodyPr/>
                    <a:lstStyle/>
                    <a:p>
                      <a:r>
                        <a:rPr lang="en-US" sz="1400" dirty="0" smtClean="0">
                          <a:solidFill>
                            <a:schemeClr val="tx1"/>
                          </a:solidFill>
                        </a:rPr>
                        <a:t>$25</a:t>
                      </a:r>
                      <a:endParaRPr lang="en-US" sz="140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t>3 </a:t>
                      </a:r>
                      <a:r>
                        <a:rPr lang="en-US" sz="1400" dirty="0" smtClean="0"/>
                        <a:t>tickets for the prize drawing</a:t>
                      </a:r>
                      <a:r>
                        <a:rPr lang="en-US" sz="1400" dirty="0" smtClean="0">
                          <a:solidFill>
                            <a:schemeClr val="tx1"/>
                          </a:solidFill>
                        </a:rPr>
                        <a:t> </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6240">
                <a:tc>
                  <a:txBody>
                    <a:bodyPr/>
                    <a:lstStyle/>
                    <a:p>
                      <a:r>
                        <a:rPr lang="en-US" sz="1400" dirty="0" smtClean="0">
                          <a:solidFill>
                            <a:schemeClr val="tx1"/>
                          </a:solidFill>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t>7 tickets for the prize drawing</a:t>
                      </a:r>
                      <a:r>
                        <a:rPr lang="en-US" sz="1400" dirty="0" smtClean="0">
                          <a:solidFill>
                            <a:schemeClr val="tx1"/>
                          </a:solidFill>
                        </a:rPr>
                        <a:t> </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6240">
                <a:tc>
                  <a:txBody>
                    <a:bodyPr/>
                    <a:lstStyle/>
                    <a:p>
                      <a:r>
                        <a:rPr lang="en-US" sz="1400" dirty="0" smtClean="0">
                          <a:solidFill>
                            <a:schemeClr val="tx1"/>
                          </a:solidFill>
                        </a:rPr>
                        <a:t>$75</a:t>
                      </a:r>
                      <a:endParaRPr lang="en-US" sz="1400" dirty="0" smtClean="0">
                        <a:solidFill>
                          <a:schemeClr val="tx1"/>
                        </a:solidFill>
                      </a:endParaRPr>
                    </a:p>
                    <a:p>
                      <a:endParaRPr lang="en-US" sz="140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t>11 </a:t>
                      </a:r>
                      <a:r>
                        <a:rPr lang="en-US" sz="1400" dirty="0" smtClean="0"/>
                        <a:t>tickets for the prize drawing</a:t>
                      </a:r>
                      <a:r>
                        <a:rPr lang="en-US" sz="1400" dirty="0" smtClean="0">
                          <a:solidFill>
                            <a:schemeClr val="tx1"/>
                          </a:solidFill>
                        </a:rPr>
                        <a:t> </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6" name="TextBox 15"/>
          <p:cNvSpPr txBox="1"/>
          <p:nvPr/>
        </p:nvSpPr>
        <p:spPr>
          <a:xfrm>
            <a:off x="304800" y="7772400"/>
            <a:ext cx="6172200" cy="461665"/>
          </a:xfrm>
          <a:prstGeom prst="rect">
            <a:avLst/>
          </a:prstGeom>
          <a:noFill/>
        </p:spPr>
        <p:txBody>
          <a:bodyPr wrap="square" rtlCol="0">
            <a:spAutoFit/>
          </a:bodyPr>
          <a:lstStyle/>
          <a:p>
            <a:r>
              <a:rPr lang="en-US" sz="1200" i="1" dirty="0" smtClean="0"/>
              <a:t>**The </a:t>
            </a:r>
            <a:r>
              <a:rPr lang="en-US" sz="1200" b="1" i="1" dirty="0" smtClean="0"/>
              <a:t>SILVERBACK</a:t>
            </a:r>
            <a:r>
              <a:rPr lang="en-US" sz="1200" i="1" dirty="0" smtClean="0"/>
              <a:t> prize drawing is reserved for donors &amp; fundraisers over $100, so you'll have more chance to win!**</a:t>
            </a:r>
            <a:endParaRPr lang="en-US" sz="1200" dirty="0"/>
          </a:p>
        </p:txBody>
      </p:sp>
      <p:pic>
        <p:nvPicPr>
          <p:cNvPr id="1031" name="Picture 7" descr="https://encrypted-tbn0.gstatic.com/images?q=tbn:ANd9GcRfba8koCrKYMgBDE-HOj9UFqsHkAraAGVQT-4d7alEoNoh7WoB"/>
          <p:cNvPicPr>
            <a:picLocks noChangeAspect="1" noChangeArrowheads="1"/>
          </p:cNvPicPr>
          <p:nvPr/>
        </p:nvPicPr>
        <p:blipFill>
          <a:blip r:embed="rId2" cstate="print"/>
          <a:srcRect/>
          <a:stretch>
            <a:fillRect/>
          </a:stretch>
        </p:blipFill>
        <p:spPr bwMode="auto">
          <a:xfrm>
            <a:off x="2438400" y="914400"/>
            <a:ext cx="1903104" cy="1524000"/>
          </a:xfrm>
          <a:prstGeom prst="rect">
            <a:avLst/>
          </a:prstGeom>
          <a:noFill/>
        </p:spPr>
      </p:pic>
      <p:graphicFrame>
        <p:nvGraphicFramePr>
          <p:cNvPr id="7" name="Table 6"/>
          <p:cNvGraphicFramePr>
            <a:graphicFrameLocks noGrp="1"/>
          </p:cNvGraphicFramePr>
          <p:nvPr/>
        </p:nvGraphicFramePr>
        <p:xfrm>
          <a:off x="381000" y="5212080"/>
          <a:ext cx="6172200" cy="2331720"/>
        </p:xfrm>
        <a:graphic>
          <a:graphicData uri="http://schemas.openxmlformats.org/drawingml/2006/table">
            <a:tbl>
              <a:tblPr firstRow="1" bandRow="1">
                <a:effectLst/>
                <a:tableStyleId>{5C22544A-7EE6-4342-B048-85BDC9FD1C3A}</a:tableStyleId>
              </a:tblPr>
              <a:tblGrid>
                <a:gridCol w="974558"/>
                <a:gridCol w="5197642"/>
              </a:tblGrid>
              <a:tr h="506617">
                <a:tc>
                  <a:txBody>
                    <a:bodyPr/>
                    <a:lstStyle/>
                    <a:p>
                      <a:r>
                        <a:rPr lang="en-US" sz="1400" dirty="0" smtClean="0">
                          <a:solidFill>
                            <a:schemeClr val="tx1"/>
                          </a:solidFill>
                        </a:rPr>
                        <a:t>Raise this amount</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smtClean="0">
                        <a:solidFill>
                          <a:schemeClr val="tx1"/>
                        </a:solidFill>
                      </a:endParaRPr>
                    </a:p>
                    <a:p>
                      <a:r>
                        <a:rPr lang="en-US" sz="1400" dirty="0" smtClean="0">
                          <a:solidFill>
                            <a:schemeClr val="tx1"/>
                          </a:solidFill>
                        </a:rPr>
                        <a:t>…to receive</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6240">
                <a:tc>
                  <a:txBody>
                    <a:bodyPr/>
                    <a:lstStyle/>
                    <a:p>
                      <a:r>
                        <a:rPr lang="en-US" sz="1400" dirty="0" smtClean="0">
                          <a:solidFill>
                            <a:schemeClr val="tx1"/>
                          </a:solidFill>
                        </a:rPr>
                        <a:t>$100</a:t>
                      </a:r>
                      <a:endParaRPr lang="en-US" sz="140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aseline="0" dirty="0" smtClean="0">
                          <a:solidFill>
                            <a:schemeClr val="tx1"/>
                          </a:solidFill>
                        </a:rPr>
                        <a:t>1 ticket for the </a:t>
                      </a:r>
                      <a:r>
                        <a:rPr lang="en-US" sz="1400" b="1" baseline="0" dirty="0" smtClean="0">
                          <a:solidFill>
                            <a:schemeClr val="tx1"/>
                          </a:solidFill>
                        </a:rPr>
                        <a:t>SILVERBACK</a:t>
                      </a:r>
                      <a:r>
                        <a:rPr lang="en-US" sz="1400" baseline="0" dirty="0" smtClean="0">
                          <a:solidFill>
                            <a:schemeClr val="tx1"/>
                          </a:solidFill>
                        </a:rPr>
                        <a:t> drawing</a:t>
                      </a:r>
                      <a:endParaRPr lang="en-US" sz="1400" baseline="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6240">
                <a:tc>
                  <a:txBody>
                    <a:bodyPr/>
                    <a:lstStyle/>
                    <a:p>
                      <a:r>
                        <a:rPr lang="en-US" sz="1400" dirty="0" smtClean="0">
                          <a:solidFill>
                            <a:schemeClr val="tx1"/>
                          </a:solidFill>
                        </a:rPr>
                        <a:t>$150</a:t>
                      </a:r>
                      <a:endParaRPr lang="en-US" sz="140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aseline="0" dirty="0" smtClean="0">
                          <a:solidFill>
                            <a:schemeClr val="tx1"/>
                          </a:solidFill>
                        </a:rPr>
                        <a:t>2 ticket for the </a:t>
                      </a:r>
                      <a:r>
                        <a:rPr lang="en-US" sz="1400" b="1" baseline="0" dirty="0" smtClean="0">
                          <a:solidFill>
                            <a:schemeClr val="tx1"/>
                          </a:solidFill>
                        </a:rPr>
                        <a:t>SILVERBACK</a:t>
                      </a:r>
                      <a:r>
                        <a:rPr lang="en-US" sz="1400" baseline="0" dirty="0" smtClean="0">
                          <a:solidFill>
                            <a:schemeClr val="tx1"/>
                          </a:solidFill>
                        </a:rPr>
                        <a:t> drawing</a:t>
                      </a:r>
                      <a:endParaRPr lang="en-US" sz="1400" baseline="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11480">
                <a:tc>
                  <a:txBody>
                    <a:bodyPr/>
                    <a:lstStyle/>
                    <a:p>
                      <a:r>
                        <a:rPr lang="en-US" sz="1400" dirty="0" smtClean="0">
                          <a:solidFill>
                            <a:schemeClr val="tx1"/>
                          </a:solidFill>
                        </a:rPr>
                        <a:t>$200</a:t>
                      </a:r>
                      <a:endParaRPr lang="en-US" sz="1400" dirty="0" smtClean="0">
                        <a:solidFill>
                          <a:schemeClr val="tx1"/>
                        </a:solidFill>
                      </a:endParaRPr>
                    </a:p>
                    <a:p>
                      <a:endParaRPr lang="en-US" sz="140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aseline="0" dirty="0" smtClean="0">
                          <a:solidFill>
                            <a:schemeClr val="tx1"/>
                          </a:solidFill>
                        </a:rPr>
                        <a:t>3 ticket for the </a:t>
                      </a:r>
                      <a:r>
                        <a:rPr lang="en-US" sz="1400" b="1" baseline="0" dirty="0" smtClean="0">
                          <a:solidFill>
                            <a:schemeClr val="tx1"/>
                          </a:solidFill>
                        </a:rPr>
                        <a:t>SILVERBACK</a:t>
                      </a:r>
                      <a:r>
                        <a:rPr lang="en-US" sz="1400" baseline="0" dirty="0" smtClean="0">
                          <a:solidFill>
                            <a:schemeClr val="tx1"/>
                          </a:solidFill>
                        </a:rPr>
                        <a:t> drawing</a:t>
                      </a:r>
                      <a:endParaRPr lang="en-US" sz="1400" baseline="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02920">
                <a:tc>
                  <a:txBody>
                    <a:bodyPr/>
                    <a:lstStyle/>
                    <a:p>
                      <a:r>
                        <a:rPr lang="en-US" sz="1400" dirty="0" smtClean="0">
                          <a:solidFill>
                            <a:schemeClr val="tx1"/>
                          </a:solidFill>
                        </a:rPr>
                        <a:t>$</a:t>
                      </a:r>
                      <a:r>
                        <a:rPr lang="en-US" sz="1400" dirty="0" smtClean="0">
                          <a:solidFill>
                            <a:schemeClr val="tx1"/>
                          </a:solidFill>
                        </a:rPr>
                        <a:t>250</a:t>
                      </a:r>
                      <a:endParaRPr lang="en-US" sz="140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aseline="0" dirty="0" smtClean="0">
                          <a:solidFill>
                            <a:schemeClr val="tx1"/>
                          </a:solidFill>
                        </a:rPr>
                        <a:t>4 </a:t>
                      </a:r>
                      <a:r>
                        <a:rPr lang="en-US" sz="1400" baseline="0" dirty="0" smtClean="0">
                          <a:solidFill>
                            <a:schemeClr val="tx1"/>
                          </a:solidFill>
                        </a:rPr>
                        <a:t>ticket for the </a:t>
                      </a:r>
                      <a:r>
                        <a:rPr lang="en-US" sz="1400" b="1" baseline="0" dirty="0" smtClean="0">
                          <a:solidFill>
                            <a:schemeClr val="tx1"/>
                          </a:solidFill>
                        </a:rPr>
                        <a:t>SILVERBACK</a:t>
                      </a:r>
                      <a:r>
                        <a:rPr lang="en-US" sz="1400" baseline="0" dirty="0" smtClean="0">
                          <a:solidFill>
                            <a:schemeClr val="tx1"/>
                          </a:solidFill>
                        </a:rPr>
                        <a:t> drawing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8" name="TextBox 7"/>
          <p:cNvSpPr txBox="1"/>
          <p:nvPr/>
        </p:nvSpPr>
        <p:spPr>
          <a:xfrm>
            <a:off x="1905000" y="4812268"/>
            <a:ext cx="3048000" cy="369332"/>
          </a:xfrm>
          <a:prstGeom prst="rect">
            <a:avLst/>
          </a:prstGeom>
          <a:noFill/>
        </p:spPr>
        <p:txBody>
          <a:bodyPr wrap="square" rtlCol="0">
            <a:spAutoFit/>
          </a:bodyPr>
          <a:lstStyle/>
          <a:p>
            <a:r>
              <a:rPr lang="en-US" dirty="0" smtClean="0"/>
              <a:t>SILVERBACK DRAWING</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1441</TotalTime>
  <Words>1042</Words>
  <Application>Microsoft Office PowerPoint</Application>
  <PresentationFormat>On-screen Show (4:3)</PresentationFormat>
  <Paragraphs>141</Paragraphs>
  <Slides>8</Slides>
  <Notes>1</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Slide 1</vt:lpstr>
      <vt:lpstr>Slide 2</vt:lpstr>
      <vt:lpstr>Slide 3</vt:lpstr>
      <vt:lpstr>Slide 4</vt:lpstr>
      <vt:lpstr>Slide 5</vt:lpstr>
      <vt:lpstr>Slide 6</vt:lpstr>
      <vt:lpstr>Slide 7</vt:lpstr>
      <vt:lpstr>Slide 8</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dw</dc:creator>
  <cp:lastModifiedBy>dw</cp:lastModifiedBy>
  <cp:revision>151</cp:revision>
  <dcterms:created xsi:type="dcterms:W3CDTF">2011-03-09T17:47:30Z</dcterms:created>
  <dcterms:modified xsi:type="dcterms:W3CDTF">2014-06-20T22:27:33Z</dcterms:modified>
</cp:coreProperties>
</file>